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18"/>
  </p:notesMasterIdLst>
  <p:sldIdLst>
    <p:sldId id="300" r:id="rId3"/>
    <p:sldId id="324" r:id="rId4"/>
    <p:sldId id="317" r:id="rId5"/>
    <p:sldId id="325" r:id="rId6"/>
    <p:sldId id="323" r:id="rId7"/>
    <p:sldId id="326" r:id="rId8"/>
    <p:sldId id="309" r:id="rId9"/>
    <p:sldId id="310" r:id="rId10"/>
    <p:sldId id="311" r:id="rId11"/>
    <p:sldId id="312" r:id="rId12"/>
    <p:sldId id="313" r:id="rId13"/>
    <p:sldId id="314" r:id="rId14"/>
    <p:sldId id="315" r:id="rId15"/>
    <p:sldId id="316" r:id="rId16"/>
    <p:sldId id="318" r:id="rId17"/>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310154810" initials="" lastIdx="31" clrIdx="0"/>
  <p:cmAuthor id="1" name="audi"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487D"/>
    <a:srgbClr val="00B0F0"/>
    <a:srgbClr val="2B366F"/>
    <a:srgbClr val="FFFFFF"/>
    <a:srgbClr val="000000"/>
    <a:srgbClr val="1A4778"/>
    <a:srgbClr val="FFCC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3108" autoAdjust="0"/>
  </p:normalViewPr>
  <p:slideViewPr>
    <p:cSldViewPr snapToGrid="0">
      <p:cViewPr varScale="1">
        <p:scale>
          <a:sx n="72" d="100"/>
          <a:sy n="72" d="100"/>
        </p:scale>
        <p:origin x="-1104" y="-84"/>
      </p:cViewPr>
      <p:guideLst>
        <p:guide orient="horz" pos="536"/>
        <p:guide orient="horz" pos="1060"/>
        <p:guide orient="horz" pos="4140"/>
        <p:guide orient="horz" pos="2898"/>
        <p:guide orient="horz" pos="2807"/>
        <p:guide pos="1560"/>
        <p:guide pos="296"/>
        <p:guide pos="5535"/>
        <p:guide pos="3707"/>
        <p:guide pos="108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2" d="100"/>
          <a:sy n="62" d="100"/>
        </p:scale>
        <p:origin x="-3154" y="-7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a:latin typeface="Arial" charset="0"/>
              </a:defRPr>
            </a:lvl1pPr>
          </a:lstStyle>
          <a:p>
            <a:pPr>
              <a:defRPr/>
            </a:pPr>
            <a:fld id="{F4FE2F8E-D6CF-4240-A6BE-3AF71FC864D5}" type="datetimeFigureOut">
              <a:rPr lang="en-US"/>
              <a:pPr>
                <a:defRPr/>
              </a:pPr>
              <a:t>2014/09/22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8BC3E99-A362-4CD4-9CF7-F99D46181C5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867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fld id="{4FC300FB-A90B-4200-B5DF-2A10B67F9879}" type="slidenum">
              <a:rPr lang="en-US" altLang="en-US" sz="1200"/>
              <a:pPr algn="r" eaLnBrk="0" hangingPunct="0"/>
              <a:t>5</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72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fld id="{B5E291BB-4EA1-4302-8213-C2846EB35B3C}" type="slidenum">
              <a:rPr lang="en-US" altLang="en-US" sz="1200"/>
              <a:pPr algn="r" eaLnBrk="0" hangingPunct="0"/>
              <a:t>6</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CA"/>
          </a:p>
        </p:txBody>
      </p:sp>
      <p:sp>
        <p:nvSpPr>
          <p:cNvPr id="5" name="Rectangle 6"/>
          <p:cNvSpPr>
            <a:spLocks noGrp="1" noChangeArrowheads="1"/>
          </p:cNvSpPr>
          <p:nvPr>
            <p:ph type="sldNum" sz="quarter" idx="11"/>
          </p:nvPr>
        </p:nvSpPr>
        <p:spPr>
          <a:ln/>
        </p:spPr>
        <p:txBody>
          <a:bodyPr/>
          <a:lstStyle>
            <a:lvl1pPr>
              <a:defRPr/>
            </a:lvl1pPr>
          </a:lstStyle>
          <a:p>
            <a:pPr>
              <a:defRPr/>
            </a:pPr>
            <a:fld id="{21CDB9C0-D6F9-42F9-ACEB-9280CAF660FE}" type="slidenum">
              <a:rPr lang="en-CA" altLang="en-US"/>
              <a:pPr>
                <a:defRPr/>
              </a:pPr>
              <a:t>‹#›</a:t>
            </a:fld>
            <a:endParaRPr lang="en-CA" alt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21208"/>
            <a:ext cx="7380514" cy="758952"/>
          </a:xfrm>
        </p:spPr>
        <p:txBody>
          <a:bodyPr/>
          <a:lstStyle>
            <a:lvl1pPr algn="l">
              <a:lnSpc>
                <a:spcPct val="90000"/>
              </a:lnSpc>
              <a:defRPr sz="29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0" indent="0">
              <a:defRPr sz="2400"/>
            </a:lvl1pPr>
            <a:lvl2pPr marL="292100" indent="-292100">
              <a:defRPr/>
            </a:lvl2pPr>
            <a:lvl3pPr marL="635000" indent="-292100">
              <a:buClr>
                <a:schemeClr val="bg1"/>
              </a:buClr>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endParaRPr lang="en-CA"/>
          </a:p>
        </p:txBody>
      </p:sp>
      <p:sp>
        <p:nvSpPr>
          <p:cNvPr id="5" name="Rectangle 6"/>
          <p:cNvSpPr>
            <a:spLocks noGrp="1" noChangeArrowheads="1"/>
          </p:cNvSpPr>
          <p:nvPr>
            <p:ph type="sldNum" sz="quarter" idx="11"/>
          </p:nvPr>
        </p:nvSpPr>
        <p:spPr>
          <a:ln/>
        </p:spPr>
        <p:txBody>
          <a:bodyPr/>
          <a:lstStyle>
            <a:lvl1pPr>
              <a:defRPr/>
            </a:lvl1pPr>
          </a:lstStyle>
          <a:p>
            <a:pPr>
              <a:defRPr/>
            </a:pPr>
            <a:fld id="{FF8FA879-120E-4342-B170-4F77824D00A9}" type="slidenum">
              <a:rPr lang="en-CA" altLang="en-US"/>
              <a:pPr>
                <a:defRPr/>
              </a:pPr>
              <a:t>‹#›</a:t>
            </a:fld>
            <a:endParaRPr lang="en-CA" alt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CA"/>
          </a:p>
        </p:txBody>
      </p:sp>
      <p:sp>
        <p:nvSpPr>
          <p:cNvPr id="5" name="Rectangle 6"/>
          <p:cNvSpPr>
            <a:spLocks noGrp="1" noChangeArrowheads="1"/>
          </p:cNvSpPr>
          <p:nvPr>
            <p:ph type="sldNum" sz="quarter" idx="11"/>
          </p:nvPr>
        </p:nvSpPr>
        <p:spPr>
          <a:ln/>
        </p:spPr>
        <p:txBody>
          <a:bodyPr/>
          <a:lstStyle>
            <a:lvl1pPr>
              <a:defRPr/>
            </a:lvl1pPr>
          </a:lstStyle>
          <a:p>
            <a:pPr>
              <a:defRPr/>
            </a:pPr>
            <a:fld id="{9F9FA605-DBD6-495C-BDC1-C2A68B382105}" type="slidenum">
              <a:rPr lang="en-CA" altLang="en-US"/>
              <a:pPr>
                <a:defRPr/>
              </a:pPr>
              <a:t>‹#›</a:t>
            </a:fld>
            <a:endParaRPr lang="en-CA" alt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CA"/>
          </a:p>
        </p:txBody>
      </p:sp>
      <p:sp>
        <p:nvSpPr>
          <p:cNvPr id="6" name="Rectangle 6"/>
          <p:cNvSpPr>
            <a:spLocks noGrp="1" noChangeArrowheads="1"/>
          </p:cNvSpPr>
          <p:nvPr>
            <p:ph type="sldNum" sz="quarter" idx="11"/>
          </p:nvPr>
        </p:nvSpPr>
        <p:spPr>
          <a:ln/>
        </p:spPr>
        <p:txBody>
          <a:bodyPr/>
          <a:lstStyle>
            <a:lvl1pPr>
              <a:defRPr/>
            </a:lvl1pPr>
          </a:lstStyle>
          <a:p>
            <a:pPr>
              <a:defRPr/>
            </a:pPr>
            <a:fld id="{FCB0D28A-D885-40AF-AC06-1130B76F3A99}" type="slidenum">
              <a:rPr lang="en-CA" altLang="en-US"/>
              <a:pPr>
                <a:defRPr/>
              </a:pPr>
              <a:t>‹#›</a:t>
            </a:fld>
            <a:endParaRPr lang="en-CA" alt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CA"/>
          </a:p>
        </p:txBody>
      </p:sp>
      <p:sp>
        <p:nvSpPr>
          <p:cNvPr id="8" name="Rectangle 6"/>
          <p:cNvSpPr>
            <a:spLocks noGrp="1" noChangeArrowheads="1"/>
          </p:cNvSpPr>
          <p:nvPr>
            <p:ph type="sldNum" sz="quarter" idx="11"/>
          </p:nvPr>
        </p:nvSpPr>
        <p:spPr>
          <a:ln/>
        </p:spPr>
        <p:txBody>
          <a:bodyPr/>
          <a:lstStyle>
            <a:lvl1pPr>
              <a:defRPr/>
            </a:lvl1pPr>
          </a:lstStyle>
          <a:p>
            <a:pPr>
              <a:defRPr/>
            </a:pPr>
            <a:fld id="{D0438E78-E3AD-43D9-BF37-E94D711D5498}" type="slidenum">
              <a:rPr lang="en-CA" altLang="en-US"/>
              <a:pPr>
                <a:defRPr/>
              </a:pPr>
              <a:t>‹#›</a:t>
            </a:fld>
            <a:endParaRPr lang="en-CA" alt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CA"/>
          </a:p>
        </p:txBody>
      </p:sp>
      <p:sp>
        <p:nvSpPr>
          <p:cNvPr id="4" name="Rectangle 6"/>
          <p:cNvSpPr>
            <a:spLocks noGrp="1" noChangeArrowheads="1"/>
          </p:cNvSpPr>
          <p:nvPr>
            <p:ph type="sldNum" sz="quarter" idx="11"/>
          </p:nvPr>
        </p:nvSpPr>
        <p:spPr>
          <a:ln/>
        </p:spPr>
        <p:txBody>
          <a:bodyPr/>
          <a:lstStyle>
            <a:lvl1pPr>
              <a:defRPr/>
            </a:lvl1pPr>
          </a:lstStyle>
          <a:p>
            <a:pPr>
              <a:defRPr/>
            </a:pPr>
            <a:fld id="{75CEFE31-1537-4AD7-BB32-D0D0C9A5A899}" type="slidenum">
              <a:rPr lang="en-CA" altLang="en-US"/>
              <a:pPr>
                <a:defRPr/>
              </a:pPr>
              <a:t>‹#›</a:t>
            </a:fld>
            <a:endParaRPr lang="en-CA" alt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p:nvPr userDrawn="1"/>
        </p:nvSpPr>
        <p:spPr>
          <a:xfrm>
            <a:off x="0" y="4394200"/>
            <a:ext cx="9144000" cy="2463800"/>
          </a:xfrm>
          <a:prstGeom prst="rect">
            <a:avLst/>
          </a:prstGeom>
          <a:gradFill>
            <a:gsLst>
              <a:gs pos="0">
                <a:srgbClr val="8BE1FF">
                  <a:alpha val="0"/>
                </a:srgbClr>
              </a:gs>
              <a:gs pos="100000">
                <a:srgbClr val="8BE1FF">
                  <a:alpha val="64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5"/>
          <p:cNvSpPr>
            <a:spLocks noGrp="1" noChangeArrowheads="1"/>
          </p:cNvSpPr>
          <p:nvPr>
            <p:ph type="ftr" sz="quarter" idx="10"/>
          </p:nvPr>
        </p:nvSpPr>
        <p:spPr/>
        <p:txBody>
          <a:bodyPr/>
          <a:lstStyle>
            <a:lvl1pPr>
              <a:defRPr/>
            </a:lvl1pPr>
          </a:lstStyle>
          <a:p>
            <a:pPr>
              <a:defRPr/>
            </a:pPr>
            <a:endParaRPr lang="en-CA"/>
          </a:p>
        </p:txBody>
      </p:sp>
      <p:sp>
        <p:nvSpPr>
          <p:cNvPr id="4" name="Rectangle 6"/>
          <p:cNvSpPr>
            <a:spLocks noGrp="1" noChangeArrowheads="1"/>
          </p:cNvSpPr>
          <p:nvPr>
            <p:ph type="sldNum" sz="quarter" idx="11"/>
          </p:nvPr>
        </p:nvSpPr>
        <p:spPr/>
        <p:txBody>
          <a:bodyPr/>
          <a:lstStyle>
            <a:lvl1pPr>
              <a:defRPr/>
            </a:lvl1pPr>
          </a:lstStyle>
          <a:p>
            <a:pPr>
              <a:defRPr/>
            </a:pPr>
            <a:fld id="{7B88F41F-2B00-4717-B951-FF363F95A751}" type="slidenum">
              <a:rPr lang="en-CA" altLang="en-US"/>
              <a:pPr>
                <a:defRPr/>
              </a:pPr>
              <a:t>‹#›</a:t>
            </a:fld>
            <a:endParaRPr lang="en-CA" alt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CA"/>
          </a:p>
        </p:txBody>
      </p:sp>
      <p:sp>
        <p:nvSpPr>
          <p:cNvPr id="3" name="Rectangle 6"/>
          <p:cNvSpPr>
            <a:spLocks noGrp="1" noChangeArrowheads="1"/>
          </p:cNvSpPr>
          <p:nvPr>
            <p:ph type="sldNum" sz="quarter" idx="11"/>
          </p:nvPr>
        </p:nvSpPr>
        <p:spPr>
          <a:ln/>
        </p:spPr>
        <p:txBody>
          <a:bodyPr/>
          <a:lstStyle>
            <a:lvl1pPr>
              <a:defRPr/>
            </a:lvl1pPr>
          </a:lstStyle>
          <a:p>
            <a:pPr>
              <a:defRPr/>
            </a:pPr>
            <a:fld id="{1C43F27E-A75E-4A43-94E1-7F136B1BC8DD}" type="slidenum">
              <a:rPr lang="en-CA" altLang="en-US"/>
              <a:pPr>
                <a:defRPr/>
              </a:pPr>
              <a:t>‹#›</a:t>
            </a:fld>
            <a:endParaRPr lang="en-CA"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7474" name="Rectangle 66"/>
          <p:cNvSpPr>
            <a:spLocks noGrp="1" noChangeArrowheads="1"/>
          </p:cNvSpPr>
          <p:nvPr>
            <p:ph type="ctrTitle" sz="quarter"/>
          </p:nvPr>
        </p:nvSpPr>
        <p:spPr>
          <a:xfrm>
            <a:off x="685800" y="1692275"/>
            <a:ext cx="7772400" cy="1736725"/>
          </a:xfrm>
        </p:spPr>
        <p:txBody>
          <a:bodyPr lIns="0" tIns="0" rIns="0" bIns="0" anchor="b"/>
          <a:lstStyle>
            <a:lvl1pPr>
              <a:defRPr sz="5400"/>
            </a:lvl1pPr>
          </a:lstStyle>
          <a:p>
            <a:r>
              <a:rPr lang="en-CA" dirty="0"/>
              <a:t>Click to edit Master title style</a:t>
            </a:r>
          </a:p>
        </p:txBody>
      </p:sp>
      <p:sp>
        <p:nvSpPr>
          <p:cNvPr id="17475" name="Rectangle 67"/>
          <p:cNvSpPr>
            <a:spLocks noGrp="1" noChangeArrowheads="1"/>
          </p:cNvSpPr>
          <p:nvPr>
            <p:ph type="subTitle" sz="quarter" idx="1"/>
          </p:nvPr>
        </p:nvSpPr>
        <p:spPr>
          <a:xfrm>
            <a:off x="1371600" y="3886200"/>
            <a:ext cx="6400800" cy="1752600"/>
          </a:xfrm>
        </p:spPr>
        <p:txBody>
          <a:bodyPr lIns="0" tIns="0" rIns="0" bIns="0"/>
          <a:lstStyle>
            <a:lvl1pPr marL="0" indent="0" algn="ctr">
              <a:buFont typeface="Wingdings" pitchFamily="2" charset="2"/>
              <a:buNone/>
              <a:defRPr/>
            </a:lvl1pPr>
          </a:lstStyle>
          <a:p>
            <a:r>
              <a:rPr lang="en-CA"/>
              <a:t>Click to edit Master subtitle style</a:t>
            </a:r>
          </a:p>
        </p:txBody>
      </p:sp>
      <p:sp>
        <p:nvSpPr>
          <p:cNvPr id="4" name="Rectangle 68"/>
          <p:cNvSpPr>
            <a:spLocks noGrp="1" noChangeArrowheads="1"/>
          </p:cNvSpPr>
          <p:nvPr>
            <p:ph type="dt" sz="quarter" idx="10"/>
          </p:nvPr>
        </p:nvSpPr>
        <p:spPr>
          <a:xfrm>
            <a:off x="457200" y="6248400"/>
            <a:ext cx="2133600" cy="457200"/>
          </a:xfrm>
        </p:spPr>
        <p:txBody>
          <a:bodyPr/>
          <a:lstStyle>
            <a:lvl1pPr eaLnBrk="0" hangingPunct="0">
              <a:defRPr/>
            </a:lvl1pPr>
          </a:lstStyle>
          <a:p>
            <a:pPr>
              <a:defRPr/>
            </a:pPr>
            <a:endParaRPr lang="en-CA"/>
          </a:p>
        </p:txBody>
      </p:sp>
      <p:sp>
        <p:nvSpPr>
          <p:cNvPr id="5" name="Rectangle 69"/>
          <p:cNvSpPr>
            <a:spLocks noGrp="1" noChangeArrowheads="1"/>
          </p:cNvSpPr>
          <p:nvPr>
            <p:ph type="ftr" sz="quarter" idx="11"/>
          </p:nvPr>
        </p:nvSpPr>
        <p:spPr>
          <a:xfrm>
            <a:off x="3124200" y="6248400"/>
            <a:ext cx="2895600" cy="457200"/>
          </a:xfrm>
        </p:spPr>
        <p:txBody>
          <a:bodyPr/>
          <a:lstStyle>
            <a:lvl1pPr eaLnBrk="0" hangingPunct="0">
              <a:defRPr/>
            </a:lvl1pPr>
          </a:lstStyle>
          <a:p>
            <a:pPr>
              <a:defRPr/>
            </a:pPr>
            <a:endParaRPr lang="en-CA"/>
          </a:p>
        </p:txBody>
      </p:sp>
      <p:sp>
        <p:nvSpPr>
          <p:cNvPr id="6" name="Rectangle 70"/>
          <p:cNvSpPr>
            <a:spLocks noGrp="1" noChangeArrowheads="1"/>
          </p:cNvSpPr>
          <p:nvPr>
            <p:ph type="sldNum" sz="quarter" idx="12"/>
          </p:nvPr>
        </p:nvSpPr>
        <p:spPr>
          <a:xfrm>
            <a:off x="6553200" y="6248400"/>
            <a:ext cx="2133600" cy="457200"/>
          </a:xfrm>
        </p:spPr>
        <p:txBody>
          <a:bodyPr/>
          <a:lstStyle>
            <a:lvl1pPr eaLnBrk="0" hangingPunct="0">
              <a:defRPr/>
            </a:lvl1pPr>
          </a:lstStyle>
          <a:p>
            <a:pPr>
              <a:defRPr/>
            </a:pPr>
            <a:fld id="{62D1D7BB-097F-473C-B55C-5780B9FD3CAD}" type="slidenum">
              <a:rPr lang="en-CA" altLang="en-US"/>
              <a:pPr>
                <a:defRPr/>
              </a:pPr>
              <a:t>‹#›</a:t>
            </a:fld>
            <a:endParaRPr lang="en-CA" alt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37523"/>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5"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6" name="Rectangle 71"/>
          <p:cNvSpPr>
            <a:spLocks noGrp="1" noChangeArrowheads="1"/>
          </p:cNvSpPr>
          <p:nvPr>
            <p:ph type="sldNum" sz="quarter" idx="12"/>
          </p:nvPr>
        </p:nvSpPr>
        <p:spPr/>
        <p:txBody>
          <a:bodyPr/>
          <a:lstStyle>
            <a:lvl1pPr eaLnBrk="0" hangingPunct="0">
              <a:defRPr/>
            </a:lvl1pPr>
          </a:lstStyle>
          <a:p>
            <a:pPr>
              <a:defRPr/>
            </a:pPr>
            <a:fld id="{9D47F263-F379-4A82-9BB9-E6F61A1558CA}" type="slidenum">
              <a:rPr lang="en-CA" altLang="en-US"/>
              <a:pPr>
                <a:defRPr/>
              </a:pPr>
              <a:t>‹#›</a:t>
            </a:fld>
            <a:endParaRPr lang="en-CA" alt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5"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6" name="Rectangle 71"/>
          <p:cNvSpPr>
            <a:spLocks noGrp="1" noChangeArrowheads="1"/>
          </p:cNvSpPr>
          <p:nvPr>
            <p:ph type="sldNum" sz="quarter" idx="12"/>
          </p:nvPr>
        </p:nvSpPr>
        <p:spPr/>
        <p:txBody>
          <a:bodyPr/>
          <a:lstStyle>
            <a:lvl1pPr eaLnBrk="0" hangingPunct="0">
              <a:defRPr/>
            </a:lvl1pPr>
          </a:lstStyle>
          <a:p>
            <a:pPr>
              <a:defRPr/>
            </a:pPr>
            <a:fld id="{3D3B60E7-3B1C-4B92-B017-87D7D94789AD}" type="slidenum">
              <a:rPr lang="en-CA" altLang="en-US"/>
              <a:pPr>
                <a:defRPr/>
              </a:pPr>
              <a:t>‹#›</a:t>
            </a:fld>
            <a:endParaRPr lang="en-CA" altLang="en-US"/>
          </a:p>
        </p:txBody>
      </p:sp>
    </p:spTree>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6"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7" name="Rectangle 71"/>
          <p:cNvSpPr>
            <a:spLocks noGrp="1" noChangeArrowheads="1"/>
          </p:cNvSpPr>
          <p:nvPr>
            <p:ph type="sldNum" sz="quarter" idx="12"/>
          </p:nvPr>
        </p:nvSpPr>
        <p:spPr/>
        <p:txBody>
          <a:bodyPr/>
          <a:lstStyle>
            <a:lvl1pPr eaLnBrk="0" hangingPunct="0">
              <a:defRPr/>
            </a:lvl1pPr>
          </a:lstStyle>
          <a:p>
            <a:pPr>
              <a:defRPr/>
            </a:pPr>
            <a:fld id="{EC975C01-9453-45E1-A914-77B4D0F35254}" type="slidenum">
              <a:rPr lang="en-CA" altLang="en-US"/>
              <a:pPr>
                <a:defRPr/>
              </a:pPr>
              <a:t>‹#›</a:t>
            </a:fld>
            <a:endParaRPr lang="en-CA" altLang="en-US"/>
          </a:p>
        </p:txBody>
      </p:sp>
    </p:spTree>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8"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9" name="Rectangle 71"/>
          <p:cNvSpPr>
            <a:spLocks noGrp="1" noChangeArrowheads="1"/>
          </p:cNvSpPr>
          <p:nvPr>
            <p:ph type="sldNum" sz="quarter" idx="12"/>
          </p:nvPr>
        </p:nvSpPr>
        <p:spPr/>
        <p:txBody>
          <a:bodyPr/>
          <a:lstStyle>
            <a:lvl1pPr eaLnBrk="0" hangingPunct="0">
              <a:defRPr/>
            </a:lvl1pPr>
          </a:lstStyle>
          <a:p>
            <a:pPr>
              <a:defRPr/>
            </a:pPr>
            <a:fld id="{E5EE1D1D-A385-41ED-9C63-209A03C2DE6B}" type="slidenum">
              <a:rPr lang="en-CA" altLang="en-US"/>
              <a:pPr>
                <a:defRPr/>
              </a:pPr>
              <a:t>‹#›</a:t>
            </a:fld>
            <a:endParaRPr lang="en-CA" altLang="en-US"/>
          </a:p>
        </p:txBody>
      </p:sp>
    </p:spTree>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4"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5" name="Rectangle 71"/>
          <p:cNvSpPr>
            <a:spLocks noGrp="1" noChangeArrowheads="1"/>
          </p:cNvSpPr>
          <p:nvPr>
            <p:ph type="sldNum" sz="quarter" idx="12"/>
          </p:nvPr>
        </p:nvSpPr>
        <p:spPr/>
        <p:txBody>
          <a:bodyPr/>
          <a:lstStyle>
            <a:lvl1pPr eaLnBrk="0" hangingPunct="0">
              <a:defRPr/>
            </a:lvl1pPr>
          </a:lstStyle>
          <a:p>
            <a:pPr>
              <a:defRPr/>
            </a:pPr>
            <a:fld id="{8DF0E9B5-D408-4C9B-A78B-FB1797AC8672}" type="slidenum">
              <a:rPr lang="en-CA" altLang="en-US"/>
              <a:pPr>
                <a:defRPr/>
              </a:pPr>
              <a:t>‹#›</a:t>
            </a:fld>
            <a:endParaRPr lang="en-CA" altLang="en-US"/>
          </a:p>
        </p:txBody>
      </p:sp>
    </p:spTree>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3"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4" name="Rectangle 71"/>
          <p:cNvSpPr>
            <a:spLocks noGrp="1" noChangeArrowheads="1"/>
          </p:cNvSpPr>
          <p:nvPr>
            <p:ph type="sldNum" sz="quarter" idx="12"/>
          </p:nvPr>
        </p:nvSpPr>
        <p:spPr/>
        <p:txBody>
          <a:bodyPr/>
          <a:lstStyle>
            <a:lvl1pPr eaLnBrk="0" hangingPunct="0">
              <a:defRPr/>
            </a:lvl1pPr>
          </a:lstStyle>
          <a:p>
            <a:pPr>
              <a:defRPr/>
            </a:pPr>
            <a:fld id="{177F001A-6A07-4426-AA1B-601EF063F146}" type="slidenum">
              <a:rPr lang="en-CA" altLang="en-US"/>
              <a:pPr>
                <a:defRPr/>
              </a:pPr>
              <a:t>‹#›</a:t>
            </a:fld>
            <a:endParaRPr lang="en-CA" altLang="en-US"/>
          </a:p>
        </p:txBody>
      </p:sp>
    </p:spTree>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6"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7" name="Rectangle 71"/>
          <p:cNvSpPr>
            <a:spLocks noGrp="1" noChangeArrowheads="1"/>
          </p:cNvSpPr>
          <p:nvPr>
            <p:ph type="sldNum" sz="quarter" idx="12"/>
          </p:nvPr>
        </p:nvSpPr>
        <p:spPr/>
        <p:txBody>
          <a:bodyPr/>
          <a:lstStyle>
            <a:lvl1pPr eaLnBrk="0" hangingPunct="0">
              <a:defRPr/>
            </a:lvl1pPr>
          </a:lstStyle>
          <a:p>
            <a:pPr>
              <a:defRPr/>
            </a:pPr>
            <a:fld id="{D8404FE3-C162-495D-9033-0E63EC910809}" type="slidenum">
              <a:rPr lang="en-CA" altLang="en-US"/>
              <a:pPr>
                <a:defRPr/>
              </a:pPr>
              <a:t>‹#›</a:t>
            </a:fld>
            <a:endParaRPr lang="en-CA" altLang="en-US"/>
          </a:p>
        </p:txBody>
      </p:sp>
    </p:spTree>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6"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7" name="Rectangle 71"/>
          <p:cNvSpPr>
            <a:spLocks noGrp="1" noChangeArrowheads="1"/>
          </p:cNvSpPr>
          <p:nvPr>
            <p:ph type="sldNum" sz="quarter" idx="12"/>
          </p:nvPr>
        </p:nvSpPr>
        <p:spPr/>
        <p:txBody>
          <a:bodyPr/>
          <a:lstStyle>
            <a:lvl1pPr eaLnBrk="0" hangingPunct="0">
              <a:defRPr/>
            </a:lvl1pPr>
          </a:lstStyle>
          <a:p>
            <a:pPr>
              <a:defRPr/>
            </a:pPr>
            <a:fld id="{AD26C26B-1722-4955-9407-A75E98A63E1B}" type="slidenum">
              <a:rPr lang="en-CA" altLang="en-US"/>
              <a:pPr>
                <a:defRPr/>
              </a:pPr>
              <a:t>‹#›</a:t>
            </a:fld>
            <a:endParaRPr lang="en-CA" altLang="en-US"/>
          </a:p>
        </p:txBody>
      </p:sp>
    </p:spTree>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5"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6" name="Rectangle 71"/>
          <p:cNvSpPr>
            <a:spLocks noGrp="1" noChangeArrowheads="1"/>
          </p:cNvSpPr>
          <p:nvPr>
            <p:ph type="sldNum" sz="quarter" idx="12"/>
          </p:nvPr>
        </p:nvSpPr>
        <p:spPr/>
        <p:txBody>
          <a:bodyPr/>
          <a:lstStyle>
            <a:lvl1pPr eaLnBrk="0" hangingPunct="0">
              <a:defRPr/>
            </a:lvl1pPr>
          </a:lstStyle>
          <a:p>
            <a:pPr>
              <a:defRPr/>
            </a:pPr>
            <a:fld id="{7B401283-9278-41F3-A906-B45BDC11B24B}" type="slidenum">
              <a:rPr lang="en-CA" altLang="en-US"/>
              <a:pPr>
                <a:defRPr/>
              </a:pPr>
              <a:t>‹#›</a:t>
            </a:fld>
            <a:endParaRPr lang="en-CA" altLang="en-US"/>
          </a:p>
        </p:txBody>
      </p:sp>
    </p:spTree>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p:txBody>
          <a:bodyPr/>
          <a:lstStyle>
            <a:lvl1pPr eaLnBrk="0" hangingPunct="0">
              <a:defRPr/>
            </a:lvl1pPr>
          </a:lstStyle>
          <a:p>
            <a:pPr>
              <a:defRPr/>
            </a:pPr>
            <a:endParaRPr lang="en-CA"/>
          </a:p>
        </p:txBody>
      </p:sp>
      <p:sp>
        <p:nvSpPr>
          <p:cNvPr id="5" name="Rectangle 70"/>
          <p:cNvSpPr>
            <a:spLocks noGrp="1" noChangeArrowheads="1"/>
          </p:cNvSpPr>
          <p:nvPr>
            <p:ph type="ftr" sz="quarter" idx="11"/>
          </p:nvPr>
        </p:nvSpPr>
        <p:spPr/>
        <p:txBody>
          <a:bodyPr/>
          <a:lstStyle>
            <a:lvl1pPr eaLnBrk="0" hangingPunct="0">
              <a:defRPr/>
            </a:lvl1pPr>
          </a:lstStyle>
          <a:p>
            <a:pPr>
              <a:defRPr/>
            </a:pPr>
            <a:endParaRPr lang="en-CA"/>
          </a:p>
        </p:txBody>
      </p:sp>
      <p:sp>
        <p:nvSpPr>
          <p:cNvPr id="6" name="Rectangle 71"/>
          <p:cNvSpPr>
            <a:spLocks noGrp="1" noChangeArrowheads="1"/>
          </p:cNvSpPr>
          <p:nvPr>
            <p:ph type="sldNum" sz="quarter" idx="12"/>
          </p:nvPr>
        </p:nvSpPr>
        <p:spPr/>
        <p:txBody>
          <a:bodyPr/>
          <a:lstStyle>
            <a:lvl1pPr eaLnBrk="0" hangingPunct="0">
              <a:defRPr/>
            </a:lvl1pPr>
          </a:lstStyle>
          <a:p>
            <a:pPr>
              <a:defRPr/>
            </a:pPr>
            <a:fld id="{DA65E997-0A6F-47F3-B2C1-23AF58320C47}" type="slidenum">
              <a:rPr lang="en-CA" altLang="en-US"/>
              <a:pPr>
                <a:defRPr/>
              </a:pPr>
              <a:t>‹#›</a:t>
            </a:fld>
            <a:endParaRPr lang="en-CA" altLang="en-U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4.jpe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pic>
        <p:nvPicPr>
          <p:cNvPr id="1026" name="Picture 19" descr="back 12.png"/>
          <p:cNvPicPr>
            <a:picLocks noChangeAspect="1"/>
          </p:cNvPicPr>
          <p:nvPr userDrawn="1"/>
        </p:nvPicPr>
        <p:blipFill>
          <a:blip r:embed="rId11"/>
          <a:srcRect/>
          <a:stretch>
            <a:fillRect/>
          </a:stretch>
        </p:blipFill>
        <p:spPr bwMode="auto">
          <a:xfrm>
            <a:off x="4425950" y="0"/>
            <a:ext cx="4718050" cy="4224338"/>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520700"/>
            <a:ext cx="6616700" cy="757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CA" alt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CA" altLang="en-US" smtClean="0"/>
              <a:t>Click to edit Master text styles</a:t>
            </a:r>
          </a:p>
          <a:p>
            <a:pPr lvl="1"/>
            <a:r>
              <a:rPr lang="en-CA" altLang="en-US" smtClean="0"/>
              <a:t>Second level</a:t>
            </a:r>
          </a:p>
          <a:p>
            <a:pPr lvl="2"/>
            <a:r>
              <a:rPr lang="en-CA" altLang="en-US" smtClean="0"/>
              <a:t>Third level</a:t>
            </a:r>
          </a:p>
          <a:p>
            <a:pPr lvl="3"/>
            <a:r>
              <a:rPr lang="en-CA" altLang="en-US" smtClean="0"/>
              <a:t>Fourth level</a:t>
            </a:r>
          </a:p>
          <a:p>
            <a:pPr lvl="4"/>
            <a:r>
              <a:rPr lang="en-CA" altLang="en-US" smtClean="0"/>
              <a:t>Fifth level</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itchFamily="34" charset="0"/>
              </a:defRPr>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45768C4-13B5-4774-A2F4-0821809D170F}" type="slidenum">
              <a:rPr lang="en-CA" altLang="en-US"/>
              <a:pPr>
                <a:defRPr/>
              </a:pPr>
              <a:t>‹#›</a:t>
            </a:fld>
            <a:endParaRPr lang="en-CA" altLang="en-US"/>
          </a:p>
        </p:txBody>
      </p:sp>
      <p:pic>
        <p:nvPicPr>
          <p:cNvPr id="1031" name="Picture 6" descr="BEIlogo June 2013.jpg"/>
          <p:cNvPicPr>
            <a:picLocks noChangeAspect="1"/>
          </p:cNvPicPr>
          <p:nvPr userDrawn="1"/>
        </p:nvPicPr>
        <p:blipFill>
          <a:blip r:embed="rId12"/>
          <a:srcRect/>
          <a:stretch>
            <a:fillRect/>
          </a:stretch>
        </p:blipFill>
        <p:spPr bwMode="auto">
          <a:xfrm>
            <a:off x="8015288" y="247650"/>
            <a:ext cx="784225" cy="784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5" r:id="rId1"/>
    <p:sldLayoutId id="2147483674" r:id="rId2"/>
    <p:sldLayoutId id="2147483673" r:id="rId3"/>
    <p:sldLayoutId id="2147483672" r:id="rId4"/>
    <p:sldLayoutId id="2147483671" r:id="rId5"/>
    <p:sldLayoutId id="2147483670" r:id="rId6"/>
    <p:sldLayoutId id="2147483676" r:id="rId7"/>
    <p:sldLayoutId id="2147483669" r:id="rId8"/>
  </p:sldLayoutIdLst>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left)">
                                      <p:cBhvr>
                                        <p:cTn id="7" dur="500"/>
                                        <p:tgtEl>
                                          <p:spTgt spid="1027"/>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028">
                                            <p:txEl>
                                              <p:pRg st="0" end="0"/>
                                            </p:txEl>
                                          </p:spTgt>
                                        </p:tgtEl>
                                        <p:attrNameLst>
                                          <p:attrName>style.visibility</p:attrName>
                                        </p:attrNameLst>
                                      </p:cBhvr>
                                      <p:to>
                                        <p:strVal val="visible"/>
                                      </p:to>
                                    </p:set>
                                    <p:animEffect transition="in" filter="strips(downRight)">
                                      <p:cBhvr>
                                        <p:cTn id="11" dur="500"/>
                                        <p:tgtEl>
                                          <p:spTgt spid="1028">
                                            <p:txEl>
                                              <p:pRg st="0" end="0"/>
                                            </p:txEl>
                                          </p:spTgt>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1028">
                                            <p:txEl>
                                              <p:pRg st="1" end="1"/>
                                            </p:txEl>
                                          </p:spTgt>
                                        </p:tgtEl>
                                        <p:attrNameLst>
                                          <p:attrName>style.visibility</p:attrName>
                                        </p:attrNameLst>
                                      </p:cBhvr>
                                      <p:to>
                                        <p:strVal val="visible"/>
                                      </p:to>
                                    </p:set>
                                    <p:animEffect transition="in" filter="strips(downRight)">
                                      <p:cBhvr>
                                        <p:cTn id="15" dur="500"/>
                                        <p:tgtEl>
                                          <p:spTgt spid="1028">
                                            <p:txEl>
                                              <p:pRg st="1" end="1"/>
                                            </p:txEl>
                                          </p:spTgt>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1028">
                                            <p:txEl>
                                              <p:pRg st="2" end="2"/>
                                            </p:txEl>
                                          </p:spTgt>
                                        </p:tgtEl>
                                        <p:attrNameLst>
                                          <p:attrName>style.visibility</p:attrName>
                                        </p:attrNameLst>
                                      </p:cBhvr>
                                      <p:to>
                                        <p:strVal val="visible"/>
                                      </p:to>
                                    </p:set>
                                    <p:animEffect transition="in" filter="strips(downRight)">
                                      <p:cBhvr>
                                        <p:cTn id="19" dur="500"/>
                                        <p:tgtEl>
                                          <p:spTgt spid="1028">
                                            <p:txEl>
                                              <p:pRg st="2" end="2"/>
                                            </p:txEl>
                                          </p:spTgt>
                                        </p:tgtEl>
                                      </p:cBhvr>
                                    </p:animEffect>
                                  </p:childTnLst>
                                </p:cTn>
                              </p:par>
                            </p:childTnLst>
                          </p:cTn>
                        </p:par>
                        <p:par>
                          <p:cTn id="20" fill="hold" nodeType="afterGroup">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1028">
                                            <p:txEl>
                                              <p:pRg st="3" end="3"/>
                                            </p:txEl>
                                          </p:spTgt>
                                        </p:tgtEl>
                                        <p:attrNameLst>
                                          <p:attrName>style.visibility</p:attrName>
                                        </p:attrNameLst>
                                      </p:cBhvr>
                                      <p:to>
                                        <p:strVal val="visible"/>
                                      </p:to>
                                    </p:set>
                                    <p:animEffect transition="in" filter="strips(downRight)">
                                      <p:cBhvr>
                                        <p:cTn id="23" dur="500"/>
                                        <p:tgtEl>
                                          <p:spTgt spid="1028">
                                            <p:txEl>
                                              <p:pRg st="3" end="3"/>
                                            </p:txEl>
                                          </p:spTgt>
                                        </p:tgtEl>
                                      </p:cBhvr>
                                    </p:animEffect>
                                  </p:childTnLst>
                                </p:cTn>
                              </p:par>
                            </p:childTnLst>
                          </p:cTn>
                        </p:par>
                        <p:par>
                          <p:cTn id="24" fill="hold" nodeType="afterGroup">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1028">
                                            <p:txEl>
                                              <p:pRg st="4" end="4"/>
                                            </p:txEl>
                                          </p:spTgt>
                                        </p:tgtEl>
                                        <p:attrNameLst>
                                          <p:attrName>style.visibility</p:attrName>
                                        </p:attrNameLst>
                                      </p:cBhvr>
                                      <p:to>
                                        <p:strVal val="visible"/>
                                      </p:to>
                                    </p:set>
                                    <p:animEffect transition="in" filter="strips(downRight)">
                                      <p:cBhvr>
                                        <p:cTn id="27" dur="500"/>
                                        <p:tgtEl>
                                          <p:spTgt spid="10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P spid="1028" grpId="0" build="p" bldLvl="5">
        <p:tmplLst>
          <p:tmpl lvl="1">
            <p:tnLst>
              <p:par>
                <p:cTn presetID="18" presetClass="entr" presetSubtype="6" fill="hold" nodeType="afterEffect">
                  <p:stCondLst>
                    <p:cond delay="0"/>
                  </p:stCondLst>
                  <p:childTnLst>
                    <p:set>
                      <p:cBhvr>
                        <p:cTn dur="1" fill="hold">
                          <p:stCondLst>
                            <p:cond delay="0"/>
                          </p:stCondLst>
                        </p:cTn>
                        <p:tgtEl>
                          <p:spTgt spid="1028"/>
                        </p:tgtEl>
                        <p:attrNameLst>
                          <p:attrName>style.visibility</p:attrName>
                        </p:attrNameLst>
                      </p:cBhvr>
                      <p:to>
                        <p:strVal val="visible"/>
                      </p:to>
                    </p:set>
                    <p:animEffect transition="in" filter="strips(downRight)">
                      <p:cBhvr>
                        <p:cTn dur="500"/>
                        <p:tgtEl>
                          <p:spTgt spid="1028"/>
                        </p:tgtEl>
                      </p:cBhvr>
                    </p:animEffect>
                  </p:childTnLst>
                </p:cTn>
              </p:par>
            </p:tnLst>
          </p:tmpl>
          <p:tmpl lvl="2">
            <p:tnLst>
              <p:par>
                <p:cTn presetID="18" presetClass="entr" presetSubtype="6" fill="hold" nodeType="afterEffect">
                  <p:stCondLst>
                    <p:cond delay="0"/>
                  </p:stCondLst>
                  <p:childTnLst>
                    <p:set>
                      <p:cBhvr>
                        <p:cTn dur="1" fill="hold">
                          <p:stCondLst>
                            <p:cond delay="0"/>
                          </p:stCondLst>
                        </p:cTn>
                        <p:tgtEl>
                          <p:spTgt spid="1028"/>
                        </p:tgtEl>
                        <p:attrNameLst>
                          <p:attrName>style.visibility</p:attrName>
                        </p:attrNameLst>
                      </p:cBhvr>
                      <p:to>
                        <p:strVal val="visible"/>
                      </p:to>
                    </p:set>
                    <p:animEffect transition="in" filter="strips(downRight)">
                      <p:cBhvr>
                        <p:cTn dur="500"/>
                        <p:tgtEl>
                          <p:spTgt spid="1028"/>
                        </p:tgtEl>
                      </p:cBhvr>
                    </p:animEffect>
                  </p:childTnLst>
                </p:cTn>
              </p:par>
            </p:tnLst>
          </p:tmpl>
          <p:tmpl lvl="3">
            <p:tnLst>
              <p:par>
                <p:cTn presetID="18" presetClass="entr" presetSubtype="6" fill="hold" nodeType="afterEffect">
                  <p:stCondLst>
                    <p:cond delay="0"/>
                  </p:stCondLst>
                  <p:childTnLst>
                    <p:set>
                      <p:cBhvr>
                        <p:cTn dur="1" fill="hold">
                          <p:stCondLst>
                            <p:cond delay="0"/>
                          </p:stCondLst>
                        </p:cTn>
                        <p:tgtEl>
                          <p:spTgt spid="1028"/>
                        </p:tgtEl>
                        <p:attrNameLst>
                          <p:attrName>style.visibility</p:attrName>
                        </p:attrNameLst>
                      </p:cBhvr>
                      <p:to>
                        <p:strVal val="visible"/>
                      </p:to>
                    </p:set>
                    <p:animEffect transition="in" filter="strips(downRight)">
                      <p:cBhvr>
                        <p:cTn dur="500"/>
                        <p:tgtEl>
                          <p:spTgt spid="1028"/>
                        </p:tgtEl>
                      </p:cBhvr>
                    </p:animEffect>
                  </p:childTnLst>
                </p:cTn>
              </p:par>
            </p:tnLst>
          </p:tmpl>
          <p:tmpl lvl="4">
            <p:tnLst>
              <p:par>
                <p:cTn presetID="18" presetClass="entr" presetSubtype="6" fill="hold" nodeType="afterEffect">
                  <p:stCondLst>
                    <p:cond delay="0"/>
                  </p:stCondLst>
                  <p:childTnLst>
                    <p:set>
                      <p:cBhvr>
                        <p:cTn dur="1" fill="hold">
                          <p:stCondLst>
                            <p:cond delay="0"/>
                          </p:stCondLst>
                        </p:cTn>
                        <p:tgtEl>
                          <p:spTgt spid="1028"/>
                        </p:tgtEl>
                        <p:attrNameLst>
                          <p:attrName>style.visibility</p:attrName>
                        </p:attrNameLst>
                      </p:cBhvr>
                      <p:to>
                        <p:strVal val="visible"/>
                      </p:to>
                    </p:set>
                    <p:animEffect transition="in" filter="strips(downRight)">
                      <p:cBhvr>
                        <p:cTn dur="500"/>
                        <p:tgtEl>
                          <p:spTgt spid="1028"/>
                        </p:tgtEl>
                      </p:cBhvr>
                    </p:animEffect>
                  </p:childTnLst>
                </p:cTn>
              </p:par>
            </p:tnLst>
          </p:tmpl>
          <p:tmpl lvl="5">
            <p:tnLst>
              <p:par>
                <p:cTn presetID="18" presetClass="entr" presetSubtype="6" fill="hold" nodeType="afterEffect">
                  <p:stCondLst>
                    <p:cond delay="0"/>
                  </p:stCondLst>
                  <p:childTnLst>
                    <p:set>
                      <p:cBhvr>
                        <p:cTn dur="1" fill="hold">
                          <p:stCondLst>
                            <p:cond delay="0"/>
                          </p:stCondLst>
                        </p:cTn>
                        <p:tgtEl>
                          <p:spTgt spid="1028"/>
                        </p:tgtEl>
                        <p:attrNameLst>
                          <p:attrName>style.visibility</p:attrName>
                        </p:attrNameLst>
                      </p:cBhvr>
                      <p:to>
                        <p:strVal val="visible"/>
                      </p:to>
                    </p:set>
                    <p:animEffect transition="in" filter="strips(downRight)">
                      <p:cBhvr>
                        <p:cTn dur="500"/>
                        <p:tgtEl>
                          <p:spTgt spid="1028"/>
                        </p:tgtEl>
                      </p:cBhvr>
                    </p:animEffect>
                  </p:childTnLst>
                </p:cTn>
              </p:par>
            </p:tnLst>
          </p:tmpl>
        </p:tmplLst>
      </p:bldP>
    </p:bldLst>
  </p:timing>
  <p:txStyles>
    <p:titleStyle>
      <a:lvl1pPr algn="l" rtl="0" eaLnBrk="0" fontAlgn="base" hangingPunct="0">
        <a:lnSpc>
          <a:spcPct val="90000"/>
        </a:lnSpc>
        <a:spcBef>
          <a:spcPct val="0"/>
        </a:spcBef>
        <a:spcAft>
          <a:spcPct val="0"/>
        </a:spcAft>
        <a:defRPr sz="2900" b="1">
          <a:solidFill>
            <a:schemeClr val="bg1"/>
          </a:solidFill>
          <a:latin typeface="+mj-lt"/>
          <a:ea typeface="+mj-ea"/>
          <a:cs typeface="+mj-cs"/>
        </a:defRPr>
      </a:lvl1pPr>
      <a:lvl2pPr algn="l" rtl="0" eaLnBrk="0" fontAlgn="base" hangingPunct="0">
        <a:lnSpc>
          <a:spcPct val="90000"/>
        </a:lnSpc>
        <a:spcBef>
          <a:spcPct val="0"/>
        </a:spcBef>
        <a:spcAft>
          <a:spcPct val="0"/>
        </a:spcAft>
        <a:defRPr sz="2900" b="1">
          <a:solidFill>
            <a:schemeClr val="bg1"/>
          </a:solidFill>
          <a:latin typeface="Arial" pitchFamily="34" charset="0"/>
        </a:defRPr>
      </a:lvl2pPr>
      <a:lvl3pPr algn="l" rtl="0" eaLnBrk="0" fontAlgn="base" hangingPunct="0">
        <a:lnSpc>
          <a:spcPct val="90000"/>
        </a:lnSpc>
        <a:spcBef>
          <a:spcPct val="0"/>
        </a:spcBef>
        <a:spcAft>
          <a:spcPct val="0"/>
        </a:spcAft>
        <a:defRPr sz="2900" b="1">
          <a:solidFill>
            <a:schemeClr val="bg1"/>
          </a:solidFill>
          <a:latin typeface="Arial" pitchFamily="34" charset="0"/>
        </a:defRPr>
      </a:lvl3pPr>
      <a:lvl4pPr algn="l" rtl="0" eaLnBrk="0" fontAlgn="base" hangingPunct="0">
        <a:lnSpc>
          <a:spcPct val="90000"/>
        </a:lnSpc>
        <a:spcBef>
          <a:spcPct val="0"/>
        </a:spcBef>
        <a:spcAft>
          <a:spcPct val="0"/>
        </a:spcAft>
        <a:defRPr sz="2900" b="1">
          <a:solidFill>
            <a:schemeClr val="bg1"/>
          </a:solidFill>
          <a:latin typeface="Arial" pitchFamily="34" charset="0"/>
        </a:defRPr>
      </a:lvl4pPr>
      <a:lvl5pPr algn="l" rtl="0" eaLnBrk="0" fontAlgn="base" hangingPunct="0">
        <a:lnSpc>
          <a:spcPct val="90000"/>
        </a:lnSpc>
        <a:spcBef>
          <a:spcPct val="0"/>
        </a:spcBef>
        <a:spcAft>
          <a:spcPct val="0"/>
        </a:spcAft>
        <a:defRPr sz="2900" b="1">
          <a:solidFill>
            <a:schemeClr val="bg1"/>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0"/>
        </a:spcBef>
        <a:spcAft>
          <a:spcPts val="900"/>
        </a:spcAft>
        <a:defRPr sz="2600">
          <a:solidFill>
            <a:schemeClr val="bg1"/>
          </a:solidFill>
          <a:latin typeface="+mn-lt"/>
          <a:ea typeface="+mn-ea"/>
          <a:cs typeface="+mn-cs"/>
        </a:defRPr>
      </a:lvl1pPr>
      <a:lvl2pPr marL="742950" indent="-285750" algn="l" rtl="0" eaLnBrk="0" fontAlgn="base" hangingPunct="0">
        <a:spcBef>
          <a:spcPct val="0"/>
        </a:spcBef>
        <a:spcAft>
          <a:spcPts val="900"/>
        </a:spcAft>
        <a:buClr>
          <a:schemeClr val="bg1"/>
        </a:buClr>
        <a:buSzPct val="75000"/>
        <a:buFont typeface="Wingdings" pitchFamily="2" charset="2"/>
        <a:buChar char="l"/>
        <a:defRPr sz="2200">
          <a:solidFill>
            <a:schemeClr val="bg1"/>
          </a:solidFill>
          <a:latin typeface="+mn-lt"/>
        </a:defRPr>
      </a:lvl2pPr>
      <a:lvl3pPr marL="1143000" indent="-228600" algn="l" rtl="0" eaLnBrk="0" fontAlgn="base" hangingPunct="0">
        <a:spcBef>
          <a:spcPct val="0"/>
        </a:spcBef>
        <a:spcAft>
          <a:spcPts val="900"/>
        </a:spcAft>
        <a:buClr>
          <a:schemeClr val="bg1"/>
        </a:buClr>
        <a:buChar char="•"/>
        <a:defRPr sz="2000">
          <a:solidFill>
            <a:schemeClr val="bg1"/>
          </a:solidFill>
          <a:latin typeface="+mn-lt"/>
        </a:defRPr>
      </a:lvl3pPr>
      <a:lvl4pPr marL="1600200" indent="-228600" algn="l" rtl="0" eaLnBrk="0" fontAlgn="base" hangingPunct="0">
        <a:spcBef>
          <a:spcPct val="0"/>
        </a:spcBef>
        <a:spcAft>
          <a:spcPts val="900"/>
        </a:spcAft>
        <a:buClr>
          <a:schemeClr val="bg1"/>
        </a:buClr>
        <a:buChar char="–"/>
        <a:defRPr>
          <a:solidFill>
            <a:schemeClr val="bg1"/>
          </a:solidFill>
          <a:latin typeface="+mn-lt"/>
        </a:defRPr>
      </a:lvl4pPr>
      <a:lvl5pPr marL="2057400" indent="-228600" algn="l" rtl="0" eaLnBrk="0" fontAlgn="base" hangingPunct="0">
        <a:spcBef>
          <a:spcPct val="0"/>
        </a:spcBef>
        <a:spcAft>
          <a:spcPts val="900"/>
        </a:spcAft>
        <a:buClr>
          <a:schemeClr val="bg1"/>
        </a:buClr>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pPr>
              <a:defRPr/>
            </a:pPr>
            <a:endParaRPr lang="en-US">
              <a:solidFill>
                <a:srgbClr val="FFFFFF"/>
              </a:solidFill>
            </a:endParaRPr>
          </a:p>
        </p:txBody>
      </p:sp>
      <p:grpSp>
        <p:nvGrpSpPr>
          <p:cNvPr id="10243" name="Group 3"/>
          <p:cNvGrpSpPr>
            <a:grpSpLocks/>
          </p:cNvGrpSpPr>
          <p:nvPr/>
        </p:nvGrpSpPr>
        <p:grpSpPr bwMode="auto">
          <a:xfrm>
            <a:off x="3175" y="4267200"/>
            <a:ext cx="9140825" cy="2590800"/>
            <a:chOff x="2" y="2688"/>
            <a:chExt cx="5758" cy="1632"/>
          </a:xfrm>
        </p:grpSpPr>
        <p:sp>
          <p:nvSpPr>
            <p:cNvPr id="2058" name="Freeform 4"/>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eaLnBrk="0" hangingPunct="0">
                <a:defRPr/>
              </a:pPr>
              <a:endParaRPr lang="en-US"/>
            </a:p>
          </p:txBody>
        </p:sp>
        <p:grpSp>
          <p:nvGrpSpPr>
            <p:cNvPr id="10251" name="Group 5"/>
            <p:cNvGrpSpPr>
              <a:grpSpLocks/>
            </p:cNvGrpSpPr>
            <p:nvPr userDrawn="1"/>
          </p:nvGrpSpPr>
          <p:grpSpPr bwMode="auto">
            <a:xfrm>
              <a:off x="3528" y="3715"/>
              <a:ext cx="792" cy="521"/>
              <a:chOff x="3527" y="3715"/>
              <a:chExt cx="792" cy="521"/>
            </a:xfrm>
          </p:grpSpPr>
          <p:sp>
            <p:nvSpPr>
              <p:cNvPr id="16390"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en-US">
                  <a:solidFill>
                    <a:srgbClr val="FFFFFF"/>
                  </a:solidFill>
                </a:endParaRPr>
              </a:p>
            </p:txBody>
          </p:sp>
          <p:sp>
            <p:nvSpPr>
              <p:cNvPr id="16391"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sp>
            <p:nvSpPr>
              <p:cNvPr id="16392"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solidFill>
                    <a:srgbClr val="FFFFFF"/>
                  </a:solidFill>
                </a:endParaRPr>
              </a:p>
            </p:txBody>
          </p:sp>
          <p:sp>
            <p:nvSpPr>
              <p:cNvPr id="16393"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sp>
            <p:nvSpPr>
              <p:cNvPr id="16394"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solidFill>
                    <a:srgbClr val="FFFFFF"/>
                  </a:solidFill>
                </a:endParaRPr>
              </a:p>
            </p:txBody>
          </p:sp>
          <p:sp>
            <p:nvSpPr>
              <p:cNvPr id="16395"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16396"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en-US">
                  <a:solidFill>
                    <a:srgbClr val="FFFFFF"/>
                  </a:solidFill>
                </a:endParaRPr>
              </a:p>
            </p:txBody>
          </p:sp>
          <p:sp>
            <p:nvSpPr>
              <p:cNvPr id="16397"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solidFill>
                    <a:srgbClr val="FFFFFF"/>
                  </a:solidFill>
                </a:endParaRPr>
              </a:p>
            </p:txBody>
          </p:sp>
          <p:sp>
            <p:nvSpPr>
              <p:cNvPr id="16398"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en-US">
                  <a:solidFill>
                    <a:srgbClr val="FFFFFF"/>
                  </a:solidFill>
                </a:endParaRPr>
              </a:p>
            </p:txBody>
          </p:sp>
          <p:sp>
            <p:nvSpPr>
              <p:cNvPr id="16399"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en-US">
                  <a:solidFill>
                    <a:srgbClr val="FFFFFF"/>
                  </a:solidFill>
                </a:endParaRPr>
              </a:p>
            </p:txBody>
          </p:sp>
          <p:sp>
            <p:nvSpPr>
              <p:cNvPr id="16400"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grpSp>
        <p:grpSp>
          <p:nvGrpSpPr>
            <p:cNvPr id="10252" name="Group 17"/>
            <p:cNvGrpSpPr>
              <a:grpSpLocks/>
            </p:cNvGrpSpPr>
            <p:nvPr userDrawn="1"/>
          </p:nvGrpSpPr>
          <p:grpSpPr bwMode="auto">
            <a:xfrm>
              <a:off x="1776" y="3631"/>
              <a:ext cx="1626" cy="683"/>
              <a:chOff x="1776" y="3631"/>
              <a:chExt cx="1626" cy="683"/>
            </a:xfrm>
          </p:grpSpPr>
          <p:sp>
            <p:nvSpPr>
              <p:cNvPr id="16402"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en-US">
                  <a:solidFill>
                    <a:srgbClr val="FFFFFF"/>
                  </a:solidFill>
                </a:endParaRPr>
              </a:p>
            </p:txBody>
          </p:sp>
          <p:sp>
            <p:nvSpPr>
              <p:cNvPr id="16403"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en-US">
                  <a:solidFill>
                    <a:srgbClr val="FFFFFF"/>
                  </a:solidFill>
                </a:endParaRPr>
              </a:p>
            </p:txBody>
          </p:sp>
          <p:sp>
            <p:nvSpPr>
              <p:cNvPr id="16404"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en-US">
                  <a:solidFill>
                    <a:srgbClr val="FFFFFF"/>
                  </a:solidFill>
                </a:endParaRPr>
              </a:p>
            </p:txBody>
          </p:sp>
          <p:sp>
            <p:nvSpPr>
              <p:cNvPr id="16405"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sp>
            <p:nvSpPr>
              <p:cNvPr id="16406"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sp>
            <p:nvSpPr>
              <p:cNvPr id="16407"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sp>
            <p:nvSpPr>
              <p:cNvPr id="16408"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en-US">
                  <a:solidFill>
                    <a:srgbClr val="FFFFFF"/>
                  </a:solidFill>
                </a:endParaRPr>
              </a:p>
            </p:txBody>
          </p:sp>
          <p:sp>
            <p:nvSpPr>
              <p:cNvPr id="16409"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en-US">
                  <a:solidFill>
                    <a:srgbClr val="FFFFFF"/>
                  </a:solidFill>
                </a:endParaRPr>
              </a:p>
            </p:txBody>
          </p:sp>
          <p:sp>
            <p:nvSpPr>
              <p:cNvPr id="16410"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16411"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en-US">
                  <a:solidFill>
                    <a:srgbClr val="FFFFFF"/>
                  </a:solidFill>
                </a:endParaRPr>
              </a:p>
            </p:txBody>
          </p:sp>
          <p:sp>
            <p:nvSpPr>
              <p:cNvPr id="16412"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en-US">
                  <a:solidFill>
                    <a:srgbClr val="FFFFFF"/>
                  </a:solidFill>
                </a:endParaRPr>
              </a:p>
            </p:txBody>
          </p:sp>
          <p:sp>
            <p:nvSpPr>
              <p:cNvPr id="16413"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en-US">
                  <a:solidFill>
                    <a:srgbClr val="FFFFFF"/>
                  </a:solidFill>
                </a:endParaRPr>
              </a:p>
            </p:txBody>
          </p:sp>
          <p:sp>
            <p:nvSpPr>
              <p:cNvPr id="2104"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pPr eaLnBrk="0" hangingPunct="0">
                  <a:defRPr/>
                </a:pPr>
                <a:endParaRPr lang="en-US"/>
              </a:p>
            </p:txBody>
          </p:sp>
          <p:sp>
            <p:nvSpPr>
              <p:cNvPr id="2105"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pPr eaLnBrk="0" hangingPunct="0">
                  <a:defRPr/>
                </a:pPr>
                <a:endParaRPr lang="en-US"/>
              </a:p>
            </p:txBody>
          </p:sp>
          <p:sp>
            <p:nvSpPr>
              <p:cNvPr id="16416"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solidFill>
                    <a:srgbClr val="FFFFFF"/>
                  </a:solidFill>
                </a:endParaRPr>
              </a:p>
            </p:txBody>
          </p:sp>
          <p:sp>
            <p:nvSpPr>
              <p:cNvPr id="16417"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solidFill>
                    <a:srgbClr val="FFFFFF"/>
                  </a:solidFill>
                </a:endParaRPr>
              </a:p>
            </p:txBody>
          </p:sp>
          <p:sp>
            <p:nvSpPr>
              <p:cNvPr id="16418"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solidFill>
                    <a:srgbClr val="FFFFFF"/>
                  </a:solidFill>
                </a:endParaRPr>
              </a:p>
            </p:txBody>
          </p:sp>
          <p:sp>
            <p:nvSpPr>
              <p:cNvPr id="2109"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pPr eaLnBrk="0" hangingPunct="0">
                  <a:defRPr/>
                </a:pPr>
                <a:endParaRPr lang="en-US"/>
              </a:p>
            </p:txBody>
          </p:sp>
        </p:grpSp>
        <p:grpSp>
          <p:nvGrpSpPr>
            <p:cNvPr id="10253" name="Group 36"/>
            <p:cNvGrpSpPr>
              <a:grpSpLocks/>
            </p:cNvGrpSpPr>
            <p:nvPr userDrawn="1"/>
          </p:nvGrpSpPr>
          <p:grpSpPr bwMode="auto">
            <a:xfrm>
              <a:off x="4128" y="3360"/>
              <a:ext cx="1351" cy="821"/>
              <a:chOff x="4128" y="3360"/>
              <a:chExt cx="1351" cy="821"/>
            </a:xfrm>
          </p:grpSpPr>
          <p:sp>
            <p:nvSpPr>
              <p:cNvPr id="16421"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16422"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16423"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16424"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solidFill>
                    <a:srgbClr val="FFFFFF"/>
                  </a:solidFill>
                </a:endParaRPr>
              </a:p>
            </p:txBody>
          </p:sp>
          <p:sp>
            <p:nvSpPr>
              <p:cNvPr id="16425"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solidFill>
                    <a:srgbClr val="FFFFFF"/>
                  </a:solidFill>
                </a:endParaRPr>
              </a:p>
            </p:txBody>
          </p:sp>
          <p:sp>
            <p:nvSpPr>
              <p:cNvPr id="16426"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solidFill>
                    <a:srgbClr val="FFFFFF"/>
                  </a:solidFill>
                </a:endParaRPr>
              </a:p>
            </p:txBody>
          </p:sp>
          <p:sp>
            <p:nvSpPr>
              <p:cNvPr id="16427"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solidFill>
                    <a:srgbClr val="FFFFFF"/>
                  </a:solidFill>
                </a:endParaRPr>
              </a:p>
            </p:txBody>
          </p:sp>
          <p:sp>
            <p:nvSpPr>
              <p:cNvPr id="2082"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pPr eaLnBrk="0" hangingPunct="0">
                  <a:defRPr/>
                </a:pPr>
                <a:endParaRPr lang="en-US"/>
              </a:p>
            </p:txBody>
          </p:sp>
          <p:sp>
            <p:nvSpPr>
              <p:cNvPr id="16429"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en-US">
                  <a:solidFill>
                    <a:srgbClr val="FFFFFF"/>
                  </a:solidFill>
                </a:endParaRPr>
              </a:p>
            </p:txBody>
          </p:sp>
          <p:sp>
            <p:nvSpPr>
              <p:cNvPr id="16430"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16431"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16432"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en-US">
                  <a:solidFill>
                    <a:srgbClr val="FFFFFF"/>
                  </a:solidFill>
                </a:endParaRPr>
              </a:p>
            </p:txBody>
          </p:sp>
          <p:sp>
            <p:nvSpPr>
              <p:cNvPr id="16433"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sp>
            <p:nvSpPr>
              <p:cNvPr id="16434"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solidFill>
                    <a:srgbClr val="FFFFFF"/>
                  </a:solidFill>
                </a:endParaRPr>
              </a:p>
            </p:txBody>
          </p:sp>
          <p:sp>
            <p:nvSpPr>
              <p:cNvPr id="16435"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sp>
            <p:nvSpPr>
              <p:cNvPr id="16436"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solidFill>
                    <a:srgbClr val="FFFFFF"/>
                  </a:solidFill>
                </a:endParaRPr>
              </a:p>
            </p:txBody>
          </p:sp>
          <p:sp>
            <p:nvSpPr>
              <p:cNvPr id="16437"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a:solidFill>
                    <a:srgbClr val="FFFFFF"/>
                  </a:solidFill>
                </a:endParaRPr>
              </a:p>
            </p:txBody>
          </p:sp>
        </p:grpSp>
        <p:grpSp>
          <p:nvGrpSpPr>
            <p:cNvPr id="10254" name="Group 54"/>
            <p:cNvGrpSpPr>
              <a:grpSpLocks/>
            </p:cNvGrpSpPr>
            <p:nvPr userDrawn="1"/>
          </p:nvGrpSpPr>
          <p:grpSpPr bwMode="auto">
            <a:xfrm>
              <a:off x="5280" y="3024"/>
              <a:ext cx="425" cy="258"/>
              <a:chOff x="5280" y="3024"/>
              <a:chExt cx="425" cy="258"/>
            </a:xfrm>
          </p:grpSpPr>
          <p:sp>
            <p:nvSpPr>
              <p:cNvPr id="2063" name="Freeform 55"/>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eaLnBrk="0" hangingPunct="0">
                  <a:defRPr/>
                </a:pPr>
                <a:endParaRPr lang="en-US"/>
              </a:p>
            </p:txBody>
          </p:sp>
          <p:sp>
            <p:nvSpPr>
              <p:cNvPr id="2064"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eaLnBrk="0" hangingPunct="0">
                  <a:defRPr/>
                </a:pPr>
                <a:endParaRPr lang="en-US"/>
              </a:p>
            </p:txBody>
          </p:sp>
          <p:sp>
            <p:nvSpPr>
              <p:cNvPr id="2065"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eaLnBrk="0" hangingPunct="0">
                  <a:defRPr/>
                </a:pPr>
                <a:endParaRPr lang="en-US"/>
              </a:p>
            </p:txBody>
          </p:sp>
          <p:sp>
            <p:nvSpPr>
              <p:cNvPr id="2066"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eaLnBrk="0" hangingPunct="0">
                  <a:defRPr/>
                </a:pPr>
                <a:endParaRPr lang="en-US"/>
              </a:p>
            </p:txBody>
          </p:sp>
          <p:sp>
            <p:nvSpPr>
              <p:cNvPr id="2067"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eaLnBrk="0" hangingPunct="0">
                  <a:defRPr/>
                </a:pPr>
                <a:endParaRPr lang="en-US"/>
              </a:p>
            </p:txBody>
          </p:sp>
          <p:sp>
            <p:nvSpPr>
              <p:cNvPr id="2068" name="Freeform 60"/>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eaLnBrk="0" hangingPunct="0">
                  <a:defRPr/>
                </a:pPr>
                <a:endParaRPr lang="en-US"/>
              </a:p>
            </p:txBody>
          </p:sp>
          <p:sp>
            <p:nvSpPr>
              <p:cNvPr id="2069"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eaLnBrk="0" hangingPunct="0">
                  <a:defRPr/>
                </a:pPr>
                <a:endParaRPr lang="en-US"/>
              </a:p>
            </p:txBody>
          </p:sp>
          <p:grpSp>
            <p:nvGrpSpPr>
              <p:cNvPr id="10262" name="Group 62"/>
              <p:cNvGrpSpPr>
                <a:grpSpLocks/>
              </p:cNvGrpSpPr>
              <p:nvPr/>
            </p:nvGrpSpPr>
            <p:grpSpPr bwMode="auto">
              <a:xfrm>
                <a:off x="5381" y="3085"/>
                <a:ext cx="227" cy="132"/>
                <a:chOff x="5381" y="3085"/>
                <a:chExt cx="227" cy="132"/>
              </a:xfrm>
            </p:grpSpPr>
            <p:sp>
              <p:nvSpPr>
                <p:cNvPr id="2071"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2072"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p:spPr>
              <p:txBody>
                <a:bodyPr/>
                <a:lstStyle/>
                <a:p>
                  <a:pPr>
                    <a:defRPr/>
                  </a:pPr>
                  <a:endParaRPr lang="en-US">
                    <a:solidFill>
                      <a:srgbClr val="FFFFFF"/>
                    </a:solidFill>
                  </a:endParaRPr>
                </a:p>
              </p:txBody>
            </p:sp>
            <p:sp>
              <p:nvSpPr>
                <p:cNvPr id="2073"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p:spPr>
              <p:txBody>
                <a:bodyPr/>
                <a:lstStyle/>
                <a:p>
                  <a:pPr>
                    <a:defRPr/>
                  </a:pPr>
                  <a:endParaRPr lang="en-US">
                    <a:solidFill>
                      <a:srgbClr val="FFFFFF"/>
                    </a:solidFill>
                  </a:endParaRPr>
                </a:p>
              </p:txBody>
            </p:sp>
            <p:sp>
              <p:nvSpPr>
                <p:cNvPr id="2074"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p:spPr>
              <p:txBody>
                <a:bodyPr/>
                <a:lstStyle/>
                <a:p>
                  <a:pPr>
                    <a:defRPr/>
                  </a:pPr>
                  <a:endParaRPr lang="en-US">
                    <a:solidFill>
                      <a:srgbClr val="FFFFFF"/>
                    </a:solidFill>
                  </a:endParaRPr>
                </a:p>
              </p:txBody>
            </p:sp>
          </p:grpSp>
        </p:grpSp>
      </p:grpSp>
      <p:sp>
        <p:nvSpPr>
          <p:cNvPr id="16451"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CA" smtClean="0"/>
              <a:t>Click to edit Master title style</a:t>
            </a:r>
          </a:p>
        </p:txBody>
      </p:sp>
      <p:sp>
        <p:nvSpPr>
          <p:cNvPr id="16452"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6453"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solidFill>
                  <a:srgbClr val="FFFFFF"/>
                </a:solidFill>
                <a:effectLst>
                  <a:outerShdw blurRad="38100" dist="38100" dir="2700000" algn="tl">
                    <a:srgbClr val="000000"/>
                  </a:outerShdw>
                </a:effectLst>
                <a:latin typeface="Arial" charset="0"/>
              </a:defRPr>
            </a:lvl1pPr>
          </a:lstStyle>
          <a:p>
            <a:pPr>
              <a:defRPr/>
            </a:pPr>
            <a:endParaRPr lang="en-CA"/>
          </a:p>
        </p:txBody>
      </p:sp>
      <p:sp>
        <p:nvSpPr>
          <p:cNvPr id="16454"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solidFill>
                  <a:srgbClr val="FFFFFF"/>
                </a:solidFill>
                <a:effectLst>
                  <a:outerShdw blurRad="38100" dist="38100" dir="2700000" algn="tl">
                    <a:srgbClr val="000000"/>
                  </a:outerShdw>
                </a:effectLst>
                <a:latin typeface="Arial" charset="0"/>
              </a:defRPr>
            </a:lvl1pPr>
          </a:lstStyle>
          <a:p>
            <a:pPr>
              <a:defRPr/>
            </a:pPr>
            <a:endParaRPr lang="en-CA"/>
          </a:p>
        </p:txBody>
      </p:sp>
      <p:sp>
        <p:nvSpPr>
          <p:cNvPr id="16455"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solidFill>
                  <a:srgbClr val="FFFFFF"/>
                </a:solidFill>
                <a:effectLst>
                  <a:outerShdw blurRad="38100" dist="38100" dir="2700000" algn="tl">
                    <a:srgbClr val="000000"/>
                  </a:outerShdw>
                </a:effectLst>
              </a:defRPr>
            </a:lvl1pPr>
          </a:lstStyle>
          <a:p>
            <a:pPr>
              <a:defRPr/>
            </a:pPr>
            <a:fld id="{4B11E36D-449B-41A9-AE60-D1FEFECB4B00}" type="slidenum">
              <a:rPr lang="en-CA" altLang="en-US"/>
              <a:pPr>
                <a:defRPr/>
              </a:pPr>
              <a:t>‹#›</a:t>
            </a:fld>
            <a:endParaRPr lang="en-CA" altLang="en-US"/>
          </a:p>
        </p:txBody>
      </p:sp>
      <p:pic>
        <p:nvPicPr>
          <p:cNvPr id="10249" name="Picture 71" descr="BEIlogo June 2013.jpg"/>
          <p:cNvPicPr>
            <a:picLocks noChangeAspect="1"/>
          </p:cNvPicPr>
          <p:nvPr userDrawn="1"/>
        </p:nvPicPr>
        <p:blipFill>
          <a:blip r:embed="rId13"/>
          <a:srcRect/>
          <a:stretch>
            <a:fillRect/>
          </a:stretch>
        </p:blipFill>
        <p:spPr bwMode="auto">
          <a:xfrm>
            <a:off x="8154988" y="153988"/>
            <a:ext cx="801687" cy="801687"/>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wipe dir="r"/>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blue-economy.ca/sites/default/files/BEI%20Blue%20City%20report_econics_final.pdf" TargetMode="Externa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image" Target="../media/image8.jpeg"/><Relationship Id="rId16"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blue-economy.ca/sites/default/files/BEI%20Blue%20City%20report_econics_final.pdf" TargetMode="Externa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www.rbc.com/community-sustainability/environment/rbc-blue-water/" TargetMode="External"/><Relationship Id="rId13" Type="http://schemas.openxmlformats.org/officeDocument/2006/relationships/image" Target="../media/image56.jpeg"/><Relationship Id="rId18" Type="http://schemas.openxmlformats.org/officeDocument/2006/relationships/image" Target="../media/image58.png"/><Relationship Id="rId3" Type="http://schemas.openxmlformats.org/officeDocument/2006/relationships/image" Target="../media/image51.jpeg"/><Relationship Id="rId21" Type="http://schemas.openxmlformats.org/officeDocument/2006/relationships/hyperlink" Target="https://www.linkedin.com/shareArticle?summary=&amp;url=http://www.blue-economy.ca/report/canada-water-solutions-country-defining-opportunities?sthash.PvcZhD4C.mjjo&amp;title=Canada+as+the+Water+Solutions+Country:+Defining+the+Opportunities+|+Blue+Eco" TargetMode="External"/><Relationship Id="rId7" Type="http://schemas.openxmlformats.org/officeDocument/2006/relationships/image" Target="../media/image53.jpeg"/><Relationship Id="rId12" Type="http://schemas.openxmlformats.org/officeDocument/2006/relationships/hyperlink" Target="http://www.blue-economy.ca/sites/default/files/BEI%20Blue%20City%20report_econics_final.pdf" TargetMode="External"/><Relationship Id="rId17" Type="http://schemas.openxmlformats.org/officeDocument/2006/relationships/hyperlink" Target="https://twitter.com/intent/tweet?text" TargetMode="External"/><Relationship Id="rId2" Type="http://schemas.openxmlformats.org/officeDocument/2006/relationships/hyperlink" Target="http://www.blue-economy.ca/sites/default/files/reports/BEI%20Crane%20Report%20Mar%202013.pdf" TargetMode="External"/><Relationship Id="rId16" Type="http://schemas.openxmlformats.org/officeDocument/2006/relationships/hyperlink" Target="https://twitter.com/BlueEconomyca" TargetMode="External"/><Relationship Id="rId20"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hyperlink" Target="http://www.blue-economy.ca/" TargetMode="External"/><Relationship Id="rId11" Type="http://schemas.openxmlformats.org/officeDocument/2006/relationships/image" Target="../media/image55.png"/><Relationship Id="rId5" Type="http://schemas.openxmlformats.org/officeDocument/2006/relationships/image" Target="../media/image52.jpeg"/><Relationship Id="rId15" Type="http://schemas.openxmlformats.org/officeDocument/2006/relationships/image" Target="../media/image57.jpeg"/><Relationship Id="rId23" Type="http://schemas.openxmlformats.org/officeDocument/2006/relationships/image" Target="../media/image61.png"/><Relationship Id="rId10" Type="http://schemas.openxmlformats.org/officeDocument/2006/relationships/hyperlink" Target="http://www.cwn-rce.ca/" TargetMode="External"/><Relationship Id="rId19" Type="http://schemas.openxmlformats.org/officeDocument/2006/relationships/hyperlink" Target="https://www.facebook.com/login.php?next=https://www.facebook.com/sharer/sharer.php?u=http://shar.es/11eXli&amp;t=Canada+as+the+Water+Solutions+Country:+Defining+the+Opportunities+|+Blue+Economy+" TargetMode="External"/><Relationship Id="rId4" Type="http://schemas.openxmlformats.org/officeDocument/2006/relationships/hyperlink" Target="http://www.blue-economy.ca/sites/default/files/reports/BEIBetterbytheDrop.pdf" TargetMode="External"/><Relationship Id="rId9" Type="http://schemas.openxmlformats.org/officeDocument/2006/relationships/image" Target="../media/image54.png"/><Relationship Id="rId14" Type="http://schemas.openxmlformats.org/officeDocument/2006/relationships/hyperlink" Target="http://www.blue-economy.ca/sites/default/files/reports/64331%20BEI%20Report%20E%20V4.pdf" TargetMode="External"/><Relationship Id="rId22"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0" y="6361113"/>
            <a:ext cx="9144000" cy="496887"/>
          </a:xfrm>
          <a:prstGeom prst="rect">
            <a:avLst/>
          </a:prstGeom>
          <a:solidFill>
            <a:srgbClr val="0048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23555" name="Rectangle 4">
            <a:hlinkClick r:id="rId2"/>
          </p:cNvPr>
          <p:cNvSpPr>
            <a:spLocks noChangeArrowheads="1"/>
          </p:cNvSpPr>
          <p:nvPr/>
        </p:nvSpPr>
        <p:spPr bwMode="auto">
          <a:xfrm>
            <a:off x="465138" y="6480175"/>
            <a:ext cx="8388350" cy="354013"/>
          </a:xfrm>
          <a:prstGeom prst="rect">
            <a:avLst/>
          </a:prstGeom>
          <a:noFill/>
          <a:ln w="9525">
            <a:noFill/>
            <a:miter lim="800000"/>
            <a:headEnd/>
            <a:tailEnd/>
          </a:ln>
        </p:spPr>
        <p:txBody>
          <a:bodyPr lIns="0" tIns="0" rIns="0" bIns="0"/>
          <a:lstStyle/>
          <a:p>
            <a:pPr>
              <a:spcBef>
                <a:spcPct val="20000"/>
              </a:spcBef>
              <a:buClr>
                <a:srgbClr val="99FF99"/>
              </a:buClr>
              <a:buSzPct val="80000"/>
              <a:buFont typeface="Wingdings" pitchFamily="2" charset="2"/>
              <a:buNone/>
            </a:pPr>
            <a:r>
              <a:rPr lang="en-CA" altLang="en-US" sz="1500" b="1">
                <a:solidFill>
                  <a:srgbClr val="FFFFFF"/>
                </a:solidFill>
                <a:cs typeface="Arial" charset="0"/>
              </a:rPr>
              <a:t>A summary of </a:t>
            </a:r>
            <a:r>
              <a:rPr lang="en-CA" altLang="en-US" sz="1500" b="1" i="1" u="sng">
                <a:solidFill>
                  <a:srgbClr val="FFFFFF"/>
                </a:solidFill>
                <a:cs typeface="Arial" charset="0"/>
              </a:rPr>
              <a:t>Blue City</a:t>
            </a:r>
            <a:r>
              <a:rPr lang="en-CA" altLang="en-US" sz="1500" b="1">
                <a:solidFill>
                  <a:srgbClr val="FFFFFF"/>
                </a:solidFill>
                <a:cs typeface="Arial" charset="0"/>
              </a:rPr>
              <a:t>, a 2014 report published by the Blue Economy Initiative</a:t>
            </a:r>
          </a:p>
        </p:txBody>
      </p:sp>
      <p:pic>
        <p:nvPicPr>
          <p:cNvPr id="23556" name="Picture 5" descr="BEIlogo June 2013.jpg"/>
          <p:cNvPicPr>
            <a:picLocks noChangeAspect="1"/>
          </p:cNvPicPr>
          <p:nvPr/>
        </p:nvPicPr>
        <p:blipFill>
          <a:blip r:embed="rId3"/>
          <a:srcRect/>
          <a:stretch>
            <a:fillRect/>
          </a:stretch>
        </p:blipFill>
        <p:spPr bwMode="auto">
          <a:xfrm>
            <a:off x="385763" y="265113"/>
            <a:ext cx="1362075" cy="1360487"/>
          </a:xfrm>
          <a:prstGeom prst="rect">
            <a:avLst/>
          </a:prstGeom>
          <a:noFill/>
          <a:ln w="9525">
            <a:noFill/>
            <a:miter lim="800000"/>
            <a:headEnd/>
            <a:tailEnd/>
          </a:ln>
        </p:spPr>
      </p:pic>
      <p:grpSp>
        <p:nvGrpSpPr>
          <p:cNvPr id="23557" name="Group 3"/>
          <p:cNvGrpSpPr>
            <a:grpSpLocks/>
          </p:cNvGrpSpPr>
          <p:nvPr/>
        </p:nvGrpSpPr>
        <p:grpSpPr bwMode="auto">
          <a:xfrm>
            <a:off x="0" y="850900"/>
            <a:ext cx="9144000" cy="4911725"/>
            <a:chOff x="-1" y="850900"/>
            <a:chExt cx="9144001" cy="4911970"/>
          </a:xfrm>
        </p:grpSpPr>
        <p:pic>
          <p:nvPicPr>
            <p:cNvPr id="23560" name="Picture 3"/>
            <p:cNvPicPr>
              <a:picLocks noChangeAspect="1" noChangeArrowheads="1"/>
            </p:cNvPicPr>
            <p:nvPr/>
          </p:nvPicPr>
          <p:blipFill>
            <a:blip r:embed="rId4">
              <a:clrChange>
                <a:clrFrom>
                  <a:srgbClr val="000000"/>
                </a:clrFrom>
                <a:clrTo>
                  <a:srgbClr val="000000">
                    <a:alpha val="0"/>
                  </a:srgbClr>
                </a:clrTo>
              </a:clrChange>
            </a:blip>
            <a:srcRect t="25627" b="22362"/>
            <a:stretch>
              <a:fillRect/>
            </a:stretch>
          </p:blipFill>
          <p:spPr bwMode="auto">
            <a:xfrm>
              <a:off x="0" y="850900"/>
              <a:ext cx="9144000" cy="4911970"/>
            </a:xfrm>
            <a:prstGeom prst="rect">
              <a:avLst/>
            </a:prstGeom>
            <a:noFill/>
            <a:ln w="9525">
              <a:noFill/>
              <a:miter lim="800000"/>
              <a:headEnd/>
              <a:tailEnd/>
            </a:ln>
          </p:spPr>
        </p:pic>
        <p:sp>
          <p:nvSpPr>
            <p:cNvPr id="3" name="Rectangle 2"/>
            <p:cNvSpPr/>
            <p:nvPr/>
          </p:nvSpPr>
          <p:spPr>
            <a:xfrm>
              <a:off x="-1" y="3283071"/>
              <a:ext cx="9144001" cy="239089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CA"/>
            </a:p>
          </p:txBody>
        </p:sp>
      </p:grpSp>
      <p:sp>
        <p:nvSpPr>
          <p:cNvPr id="23558" name="Rectangle 2"/>
          <p:cNvSpPr>
            <a:spLocks noGrp="1" noChangeArrowheads="1"/>
          </p:cNvSpPr>
          <p:nvPr>
            <p:ph type="ctrTitle"/>
          </p:nvPr>
        </p:nvSpPr>
        <p:spPr>
          <a:xfrm>
            <a:off x="415925" y="4616450"/>
            <a:ext cx="3276600" cy="1189038"/>
          </a:xfrm>
        </p:spPr>
        <p:txBody>
          <a:bodyPr anchor="ctr" anchorCtr="0"/>
          <a:lstStyle/>
          <a:p>
            <a:pPr algn="l" eaLnBrk="1" hangingPunct="1"/>
            <a:r>
              <a:rPr lang="en-CA" altLang="en-US" b="1" smtClean="0">
                <a:solidFill>
                  <a:srgbClr val="00487D"/>
                </a:solidFill>
                <a:effectLst/>
              </a:rPr>
              <a:t>Blue City</a:t>
            </a:r>
          </a:p>
        </p:txBody>
      </p:sp>
      <p:sp>
        <p:nvSpPr>
          <p:cNvPr id="23559" name="Rectangle 3"/>
          <p:cNvSpPr>
            <a:spLocks noGrp="1" noChangeArrowheads="1"/>
          </p:cNvSpPr>
          <p:nvPr>
            <p:ph type="subTitle" idx="1"/>
          </p:nvPr>
        </p:nvSpPr>
        <p:spPr>
          <a:xfrm>
            <a:off x="441325" y="5605463"/>
            <a:ext cx="8515350" cy="547687"/>
          </a:xfrm>
        </p:spPr>
        <p:txBody>
          <a:bodyPr/>
          <a:lstStyle/>
          <a:p>
            <a:pPr algn="l" eaLnBrk="1" hangingPunct="1"/>
            <a:r>
              <a:rPr lang="en-CA" altLang="en-US" smtClean="0">
                <a:solidFill>
                  <a:srgbClr val="00487D"/>
                </a:solidFill>
                <a:effectLst/>
              </a:rPr>
              <a:t>The Water Sustainable City of the Near Future</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3"/>
          <p:cNvSpPr>
            <a:spLocks noGrp="1" noChangeArrowheads="1"/>
          </p:cNvSpPr>
          <p:nvPr>
            <p:ph type="body" idx="4294967295"/>
          </p:nvPr>
        </p:nvSpPr>
        <p:spPr>
          <a:xfrm>
            <a:off x="469900" y="644525"/>
            <a:ext cx="3368675" cy="5010150"/>
          </a:xfrm>
        </p:spPr>
        <p:txBody>
          <a:bodyPr tIns="91440"/>
          <a:lstStyle/>
          <a:p>
            <a:pPr marL="0" indent="0" eaLnBrk="1" hangingPunct="1">
              <a:buFont typeface="Wingdings" pitchFamily="2" charset="2"/>
              <a:buNone/>
            </a:pPr>
            <a:r>
              <a:rPr lang="en-CA" sz="3600" smtClean="0"/>
              <a:t>What would </a:t>
            </a:r>
            <a:br>
              <a:rPr lang="en-CA" sz="3600" smtClean="0"/>
            </a:br>
            <a:r>
              <a:rPr lang="en-CA" sz="3600" smtClean="0"/>
              <a:t>a city look like </a:t>
            </a:r>
            <a:br>
              <a:rPr lang="en-CA" sz="3600" smtClean="0"/>
            </a:br>
            <a:r>
              <a:rPr lang="en-CA" sz="3600" smtClean="0"/>
              <a:t>if water really mattered?</a:t>
            </a:r>
          </a:p>
          <a:p>
            <a:pPr marL="0" indent="0" eaLnBrk="1" hangingPunct="1">
              <a:buFont typeface="Wingdings" pitchFamily="2" charset="2"/>
              <a:buNone/>
            </a:pPr>
            <a:endParaRPr lang="en-CA" sz="3600" smtClean="0"/>
          </a:p>
          <a:p>
            <a:pPr marL="0" indent="0" eaLnBrk="1" hangingPunct="1">
              <a:buFont typeface="Wingdings" pitchFamily="2" charset="2"/>
              <a:buNone/>
            </a:pPr>
            <a:r>
              <a:rPr lang="en-CA" sz="3600" smtClean="0"/>
              <a:t>What makes </a:t>
            </a:r>
            <a:br>
              <a:rPr lang="en-CA" sz="3600" smtClean="0"/>
            </a:br>
            <a:r>
              <a:rPr lang="en-CA" sz="3600" smtClean="0"/>
              <a:t>a “Blue City”?</a:t>
            </a:r>
          </a:p>
        </p:txBody>
      </p:sp>
      <p:pic>
        <p:nvPicPr>
          <p:cNvPr id="24578" name="Picture 2"/>
          <p:cNvPicPr>
            <a:picLocks noChangeAspect="1" noChangeArrowheads="1"/>
          </p:cNvPicPr>
          <p:nvPr/>
        </p:nvPicPr>
        <p:blipFill>
          <a:blip r:embed="rId2"/>
          <a:srcRect/>
          <a:stretch>
            <a:fillRect/>
          </a:stretch>
        </p:blipFill>
        <p:spPr bwMode="auto">
          <a:xfrm>
            <a:off x="3838575" y="0"/>
            <a:ext cx="5305425" cy="6858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4577">
                                            <p:txEl>
                                              <p:pRg st="0" end="0"/>
                                            </p:txEl>
                                          </p:spTgt>
                                        </p:tgtEl>
                                        <p:attrNameLst>
                                          <p:attrName>style.visibility</p:attrName>
                                        </p:attrNameLst>
                                      </p:cBhvr>
                                      <p:to>
                                        <p:strVal val="visible"/>
                                      </p:to>
                                    </p:set>
                                    <p:animEffect transition="in" filter="strips(downRight)">
                                      <p:cBhvr>
                                        <p:cTn id="7" dur="500"/>
                                        <p:tgtEl>
                                          <p:spTgt spid="24577">
                                            <p:txEl>
                                              <p:pRg st="0" end="0"/>
                                            </p:txEl>
                                          </p:spTgt>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24577">
                                            <p:txEl>
                                              <p:pRg st="2" end="2"/>
                                            </p:txEl>
                                          </p:spTgt>
                                        </p:tgtEl>
                                        <p:attrNameLst>
                                          <p:attrName>style.visibility</p:attrName>
                                        </p:attrNameLst>
                                      </p:cBhvr>
                                      <p:to>
                                        <p:strVal val="visible"/>
                                      </p:to>
                                    </p:set>
                                    <p:animEffect transition="in" filter="strips(downRight)">
                                      <p:cBhvr>
                                        <p:cTn id="11" dur="500"/>
                                        <p:tgtEl>
                                          <p:spTgt spid="245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smtClean="0"/>
              <a:t>A VISION FROM THOUGHT LEADERS</a:t>
            </a:r>
          </a:p>
        </p:txBody>
      </p:sp>
      <p:sp>
        <p:nvSpPr>
          <p:cNvPr id="37890" name="Content Placeholder 2"/>
          <p:cNvSpPr>
            <a:spLocks noGrp="1"/>
          </p:cNvSpPr>
          <p:nvPr>
            <p:ph idx="4294967295"/>
          </p:nvPr>
        </p:nvSpPr>
        <p:spPr>
          <a:xfrm>
            <a:off x="469900" y="1295400"/>
            <a:ext cx="7759700" cy="4525963"/>
          </a:xfrm>
        </p:spPr>
        <p:txBody>
          <a:bodyPr/>
          <a:lstStyle/>
          <a:p>
            <a:pPr marL="0" indent="0" eaLnBrk="1" hangingPunct="1">
              <a:buFont typeface="Wingdings" pitchFamily="2" charset="2"/>
              <a:buNone/>
            </a:pPr>
            <a:r>
              <a:rPr lang="en-US" sz="2000" smtClean="0"/>
              <a:t>To find out we asked 17 water-related professionals in Canada, </a:t>
            </a:r>
            <a:br>
              <a:rPr lang="en-US" sz="2000" smtClean="0"/>
            </a:br>
            <a:r>
              <a:rPr lang="en-US" sz="2000" smtClean="0"/>
              <a:t>what their vision of a Water Sustainable City looks like.  </a:t>
            </a:r>
          </a:p>
        </p:txBody>
      </p:sp>
      <p:grpSp>
        <p:nvGrpSpPr>
          <p:cNvPr id="4" name="Group 3"/>
          <p:cNvGrpSpPr>
            <a:grpSpLocks/>
          </p:cNvGrpSpPr>
          <p:nvPr/>
        </p:nvGrpSpPr>
        <p:grpSpPr bwMode="auto">
          <a:xfrm>
            <a:off x="469900" y="2125663"/>
            <a:ext cx="8297863" cy="4421187"/>
            <a:chOff x="469902" y="1780540"/>
            <a:chExt cx="8298452" cy="4421097"/>
          </a:xfrm>
        </p:grpSpPr>
        <p:pic>
          <p:nvPicPr>
            <p:cNvPr id="25604" name="Picture 4" descr="C:\Users\Audi\Desktop\Blue City\17.jpg"/>
            <p:cNvPicPr>
              <a:picLocks noChangeAspect="1" noChangeArrowheads="1"/>
            </p:cNvPicPr>
            <p:nvPr/>
          </p:nvPicPr>
          <p:blipFill>
            <a:blip r:embed="rId2"/>
            <a:srcRect/>
            <a:stretch>
              <a:fillRect/>
            </a:stretch>
          </p:blipFill>
          <p:spPr bwMode="auto">
            <a:xfrm>
              <a:off x="469902" y="4783408"/>
              <a:ext cx="718756" cy="667512"/>
            </a:xfrm>
            <a:prstGeom prst="rect">
              <a:avLst/>
            </a:prstGeom>
            <a:noFill/>
            <a:ln w="9525">
              <a:noFill/>
              <a:miter lim="800000"/>
              <a:headEnd/>
              <a:tailEnd/>
            </a:ln>
          </p:spPr>
        </p:pic>
        <p:pic>
          <p:nvPicPr>
            <p:cNvPr id="25605" name="Picture 3" descr="C:\Users\Audi\Desktop\Blue City\4.jpg"/>
            <p:cNvPicPr>
              <a:picLocks noChangeAspect="1" noChangeArrowheads="1"/>
            </p:cNvPicPr>
            <p:nvPr/>
          </p:nvPicPr>
          <p:blipFill>
            <a:blip r:embed="rId3"/>
            <a:srcRect/>
            <a:stretch>
              <a:fillRect/>
            </a:stretch>
          </p:blipFill>
          <p:spPr bwMode="auto">
            <a:xfrm>
              <a:off x="3261983" y="2531257"/>
              <a:ext cx="718756" cy="667512"/>
            </a:xfrm>
            <a:prstGeom prst="rect">
              <a:avLst/>
            </a:prstGeom>
            <a:noFill/>
            <a:ln w="9525">
              <a:noFill/>
              <a:miter lim="800000"/>
              <a:headEnd/>
              <a:tailEnd/>
            </a:ln>
          </p:spPr>
        </p:pic>
        <p:pic>
          <p:nvPicPr>
            <p:cNvPr id="25606" name="Picture 22" descr="C:\Users\Audi\Desktop\Blue City\16.jpg"/>
            <p:cNvPicPr>
              <a:picLocks noChangeAspect="1" noChangeArrowheads="1"/>
            </p:cNvPicPr>
            <p:nvPr/>
          </p:nvPicPr>
          <p:blipFill>
            <a:blip r:embed="rId4"/>
            <a:srcRect/>
            <a:stretch>
              <a:fillRect/>
            </a:stretch>
          </p:blipFill>
          <p:spPr bwMode="auto">
            <a:xfrm>
              <a:off x="3261983" y="5534125"/>
              <a:ext cx="718756" cy="667512"/>
            </a:xfrm>
            <a:prstGeom prst="rect">
              <a:avLst/>
            </a:prstGeom>
            <a:noFill/>
            <a:ln w="9525">
              <a:noFill/>
              <a:miter lim="800000"/>
              <a:headEnd/>
              <a:tailEnd/>
            </a:ln>
          </p:spPr>
        </p:pic>
        <p:pic>
          <p:nvPicPr>
            <p:cNvPr id="25607" name="Picture 21" descr="C:\Users\Audi\Desktop\Blue City\15.jpg"/>
            <p:cNvPicPr>
              <a:picLocks noChangeAspect="1" noChangeArrowheads="1"/>
            </p:cNvPicPr>
            <p:nvPr/>
          </p:nvPicPr>
          <p:blipFill>
            <a:blip r:embed="rId5"/>
            <a:srcRect/>
            <a:stretch>
              <a:fillRect/>
            </a:stretch>
          </p:blipFill>
          <p:spPr bwMode="auto">
            <a:xfrm>
              <a:off x="469902" y="5534125"/>
              <a:ext cx="718756" cy="667512"/>
            </a:xfrm>
            <a:prstGeom prst="rect">
              <a:avLst/>
            </a:prstGeom>
            <a:noFill/>
            <a:ln w="9525">
              <a:noFill/>
              <a:miter lim="800000"/>
              <a:headEnd/>
              <a:tailEnd/>
            </a:ln>
          </p:spPr>
        </p:pic>
        <p:pic>
          <p:nvPicPr>
            <p:cNvPr id="25608" name="Picture 20" descr="C:\Users\Audi\Desktop\Blue City\14.jpg"/>
            <p:cNvPicPr>
              <a:picLocks noChangeAspect="1" noChangeArrowheads="1"/>
            </p:cNvPicPr>
            <p:nvPr/>
          </p:nvPicPr>
          <p:blipFill>
            <a:blip r:embed="rId6"/>
            <a:srcRect/>
            <a:stretch>
              <a:fillRect/>
            </a:stretch>
          </p:blipFill>
          <p:spPr bwMode="auto">
            <a:xfrm>
              <a:off x="6053233" y="4783408"/>
              <a:ext cx="718756" cy="667512"/>
            </a:xfrm>
            <a:prstGeom prst="rect">
              <a:avLst/>
            </a:prstGeom>
            <a:noFill/>
            <a:ln w="9525">
              <a:noFill/>
              <a:miter lim="800000"/>
              <a:headEnd/>
              <a:tailEnd/>
            </a:ln>
          </p:spPr>
        </p:pic>
        <p:pic>
          <p:nvPicPr>
            <p:cNvPr id="25609" name="Picture 19" descr="C:\Users\Audi\Desktop\Blue City\13.jpg"/>
            <p:cNvPicPr>
              <a:picLocks noChangeAspect="1" noChangeArrowheads="1"/>
            </p:cNvPicPr>
            <p:nvPr/>
          </p:nvPicPr>
          <p:blipFill>
            <a:blip r:embed="rId7"/>
            <a:srcRect/>
            <a:stretch>
              <a:fillRect/>
            </a:stretch>
          </p:blipFill>
          <p:spPr bwMode="auto">
            <a:xfrm>
              <a:off x="3261983" y="4783408"/>
              <a:ext cx="718756" cy="667512"/>
            </a:xfrm>
            <a:prstGeom prst="rect">
              <a:avLst/>
            </a:prstGeom>
            <a:noFill/>
            <a:ln w="9525">
              <a:noFill/>
              <a:miter lim="800000"/>
              <a:headEnd/>
              <a:tailEnd/>
            </a:ln>
          </p:spPr>
        </p:pic>
        <p:pic>
          <p:nvPicPr>
            <p:cNvPr id="25610" name="Picture 17" descr="C:\Users\Audi\Desktop\Blue City\11.jpg"/>
            <p:cNvPicPr>
              <a:picLocks noChangeAspect="1" noChangeArrowheads="1"/>
            </p:cNvPicPr>
            <p:nvPr/>
          </p:nvPicPr>
          <p:blipFill>
            <a:blip r:embed="rId8"/>
            <a:srcRect/>
            <a:stretch>
              <a:fillRect/>
            </a:stretch>
          </p:blipFill>
          <p:spPr bwMode="auto">
            <a:xfrm>
              <a:off x="6053233" y="4032691"/>
              <a:ext cx="718756" cy="667512"/>
            </a:xfrm>
            <a:prstGeom prst="rect">
              <a:avLst/>
            </a:prstGeom>
            <a:noFill/>
            <a:ln w="9525">
              <a:noFill/>
              <a:miter lim="800000"/>
              <a:headEnd/>
              <a:tailEnd/>
            </a:ln>
          </p:spPr>
        </p:pic>
        <p:pic>
          <p:nvPicPr>
            <p:cNvPr id="25611" name="Picture 16" descr="C:\Users\Audi\Desktop\Blue City\10.jpg"/>
            <p:cNvPicPr>
              <a:picLocks noChangeAspect="1" noChangeArrowheads="1"/>
            </p:cNvPicPr>
            <p:nvPr/>
          </p:nvPicPr>
          <p:blipFill>
            <a:blip r:embed="rId9"/>
            <a:srcRect/>
            <a:stretch>
              <a:fillRect/>
            </a:stretch>
          </p:blipFill>
          <p:spPr bwMode="auto">
            <a:xfrm>
              <a:off x="3261983" y="4032691"/>
              <a:ext cx="718756" cy="667512"/>
            </a:xfrm>
            <a:prstGeom prst="rect">
              <a:avLst/>
            </a:prstGeom>
            <a:noFill/>
            <a:ln w="9525">
              <a:noFill/>
              <a:miter lim="800000"/>
              <a:headEnd/>
              <a:tailEnd/>
            </a:ln>
          </p:spPr>
        </p:pic>
        <p:pic>
          <p:nvPicPr>
            <p:cNvPr id="25612" name="Picture 14" descr="C:\Users\Audi\Desktop\Blue City\9.jpg"/>
            <p:cNvPicPr>
              <a:picLocks noChangeAspect="1" noChangeArrowheads="1"/>
            </p:cNvPicPr>
            <p:nvPr/>
          </p:nvPicPr>
          <p:blipFill>
            <a:blip r:embed="rId10"/>
            <a:srcRect/>
            <a:stretch>
              <a:fillRect/>
            </a:stretch>
          </p:blipFill>
          <p:spPr bwMode="auto">
            <a:xfrm>
              <a:off x="469902" y="4032691"/>
              <a:ext cx="718756" cy="667512"/>
            </a:xfrm>
            <a:prstGeom prst="rect">
              <a:avLst/>
            </a:prstGeom>
            <a:noFill/>
            <a:ln w="9525">
              <a:noFill/>
              <a:miter lim="800000"/>
              <a:headEnd/>
              <a:tailEnd/>
            </a:ln>
          </p:spPr>
        </p:pic>
        <p:pic>
          <p:nvPicPr>
            <p:cNvPr id="25613" name="Picture 12" descr="C:\Users\Audi\Desktop\Blue City\8.jpg"/>
            <p:cNvPicPr>
              <a:picLocks noChangeAspect="1" noChangeArrowheads="1"/>
            </p:cNvPicPr>
            <p:nvPr/>
          </p:nvPicPr>
          <p:blipFill>
            <a:blip r:embed="rId11"/>
            <a:srcRect/>
            <a:stretch>
              <a:fillRect/>
            </a:stretch>
          </p:blipFill>
          <p:spPr bwMode="auto">
            <a:xfrm>
              <a:off x="6053233" y="3281974"/>
              <a:ext cx="718756" cy="667512"/>
            </a:xfrm>
            <a:prstGeom prst="rect">
              <a:avLst/>
            </a:prstGeom>
            <a:noFill/>
            <a:ln w="9525">
              <a:noFill/>
              <a:miter lim="800000"/>
              <a:headEnd/>
              <a:tailEnd/>
            </a:ln>
          </p:spPr>
        </p:pic>
        <p:pic>
          <p:nvPicPr>
            <p:cNvPr id="25614" name="Picture 11" descr="C:\Users\Audi\Desktop\Blue City\7.jpg"/>
            <p:cNvPicPr>
              <a:picLocks noChangeAspect="1" noChangeArrowheads="1"/>
            </p:cNvPicPr>
            <p:nvPr/>
          </p:nvPicPr>
          <p:blipFill>
            <a:blip r:embed="rId12"/>
            <a:srcRect/>
            <a:stretch>
              <a:fillRect/>
            </a:stretch>
          </p:blipFill>
          <p:spPr bwMode="auto">
            <a:xfrm>
              <a:off x="3261983" y="3281974"/>
              <a:ext cx="718756" cy="667512"/>
            </a:xfrm>
            <a:prstGeom prst="rect">
              <a:avLst/>
            </a:prstGeom>
            <a:noFill/>
            <a:ln w="9525">
              <a:noFill/>
              <a:miter lim="800000"/>
              <a:headEnd/>
              <a:tailEnd/>
            </a:ln>
          </p:spPr>
        </p:pic>
        <p:pic>
          <p:nvPicPr>
            <p:cNvPr id="25615" name="Picture 10" descr="C:\Users\Audi\Desktop\Blue City\6.jpg"/>
            <p:cNvPicPr>
              <a:picLocks noChangeAspect="1" noChangeArrowheads="1"/>
            </p:cNvPicPr>
            <p:nvPr/>
          </p:nvPicPr>
          <p:blipFill>
            <a:blip r:embed="rId13"/>
            <a:srcRect/>
            <a:stretch>
              <a:fillRect/>
            </a:stretch>
          </p:blipFill>
          <p:spPr bwMode="auto">
            <a:xfrm>
              <a:off x="469902" y="3281974"/>
              <a:ext cx="718756" cy="667512"/>
            </a:xfrm>
            <a:prstGeom prst="rect">
              <a:avLst/>
            </a:prstGeom>
            <a:noFill/>
            <a:ln w="9525">
              <a:noFill/>
              <a:miter lim="800000"/>
              <a:headEnd/>
              <a:tailEnd/>
            </a:ln>
          </p:spPr>
        </p:pic>
        <p:pic>
          <p:nvPicPr>
            <p:cNvPr id="25616" name="Picture 9" descr="C:\Users\Audi\Desktop\Blue City\5.jpg"/>
            <p:cNvPicPr>
              <a:picLocks noChangeAspect="1" noChangeArrowheads="1"/>
            </p:cNvPicPr>
            <p:nvPr/>
          </p:nvPicPr>
          <p:blipFill>
            <a:blip r:embed="rId14"/>
            <a:srcRect/>
            <a:stretch>
              <a:fillRect/>
            </a:stretch>
          </p:blipFill>
          <p:spPr bwMode="auto">
            <a:xfrm>
              <a:off x="6053233" y="2531257"/>
              <a:ext cx="718756" cy="667512"/>
            </a:xfrm>
            <a:prstGeom prst="rect">
              <a:avLst/>
            </a:prstGeom>
            <a:noFill/>
            <a:ln w="9525">
              <a:noFill/>
              <a:miter lim="800000"/>
              <a:headEnd/>
              <a:tailEnd/>
            </a:ln>
          </p:spPr>
        </p:pic>
        <p:pic>
          <p:nvPicPr>
            <p:cNvPr id="25617" name="Picture 7" descr="C:\Users\Audi\Desktop\Blue City\3.jpg"/>
            <p:cNvPicPr>
              <a:picLocks noChangeAspect="1" noChangeArrowheads="1"/>
            </p:cNvPicPr>
            <p:nvPr/>
          </p:nvPicPr>
          <p:blipFill>
            <a:blip r:embed="rId15"/>
            <a:srcRect/>
            <a:stretch>
              <a:fillRect/>
            </a:stretch>
          </p:blipFill>
          <p:spPr bwMode="auto">
            <a:xfrm>
              <a:off x="469902" y="2531257"/>
              <a:ext cx="718756" cy="667512"/>
            </a:xfrm>
            <a:prstGeom prst="rect">
              <a:avLst/>
            </a:prstGeom>
            <a:noFill/>
            <a:ln w="9525">
              <a:noFill/>
              <a:miter lim="800000"/>
              <a:headEnd/>
              <a:tailEnd/>
            </a:ln>
          </p:spPr>
        </p:pic>
        <p:pic>
          <p:nvPicPr>
            <p:cNvPr id="25618" name="Picture 2"/>
            <p:cNvPicPr>
              <a:picLocks noChangeAspect="1" noChangeArrowheads="1"/>
            </p:cNvPicPr>
            <p:nvPr/>
          </p:nvPicPr>
          <p:blipFill>
            <a:blip r:embed="rId16"/>
            <a:srcRect/>
            <a:stretch>
              <a:fillRect/>
            </a:stretch>
          </p:blipFill>
          <p:spPr bwMode="auto">
            <a:xfrm>
              <a:off x="469902" y="1780540"/>
              <a:ext cx="719587" cy="667512"/>
            </a:xfrm>
            <a:prstGeom prst="rect">
              <a:avLst/>
            </a:prstGeom>
            <a:noFill/>
            <a:ln w="9525">
              <a:noFill/>
              <a:miter lim="800000"/>
              <a:headEnd/>
              <a:tailEnd/>
            </a:ln>
          </p:spPr>
        </p:pic>
        <p:sp>
          <p:nvSpPr>
            <p:cNvPr id="25619" name="Rectangle 5"/>
            <p:cNvSpPr>
              <a:spLocks noChangeArrowheads="1"/>
            </p:cNvSpPr>
            <p:nvPr/>
          </p:nvSpPr>
          <p:spPr bwMode="auto">
            <a:xfrm>
              <a:off x="1265616" y="1780540"/>
              <a:ext cx="1920240" cy="667512"/>
            </a:xfrm>
            <a:prstGeom prst="rect">
              <a:avLst/>
            </a:prstGeom>
            <a:noFill/>
            <a:ln w="9525">
              <a:noFill/>
              <a:miter lim="800000"/>
              <a:headEnd/>
              <a:tailEnd/>
            </a:ln>
          </p:spPr>
          <p:txBody>
            <a:bodyPr/>
            <a:lstStyle/>
            <a:p>
              <a:pPr eaLnBrk="0" hangingPunct="0"/>
              <a:r>
                <a:rPr lang="en-CA" sz="1000" b="1">
                  <a:solidFill>
                    <a:schemeClr val="bg1"/>
                  </a:solidFill>
                </a:rPr>
                <a:t>Jean-François Barsoum</a:t>
              </a:r>
            </a:p>
            <a:p>
              <a:pPr eaLnBrk="0" hangingPunct="0">
                <a:lnSpc>
                  <a:spcPct val="90000"/>
                </a:lnSpc>
              </a:pPr>
              <a:r>
                <a:rPr lang="en-CA" sz="1000" i="1">
                  <a:solidFill>
                    <a:schemeClr val="bg1"/>
                  </a:solidFill>
                </a:rPr>
                <a:t>Senior Managing Consultant, IBM</a:t>
              </a:r>
            </a:p>
          </p:txBody>
        </p:sp>
        <p:sp>
          <p:nvSpPr>
            <p:cNvPr id="25620" name="Rectangle 14"/>
            <p:cNvSpPr>
              <a:spLocks noChangeArrowheads="1"/>
            </p:cNvSpPr>
            <p:nvPr/>
          </p:nvSpPr>
          <p:spPr bwMode="auto">
            <a:xfrm>
              <a:off x="4056866" y="1780540"/>
              <a:ext cx="1920240" cy="667512"/>
            </a:xfrm>
            <a:prstGeom prst="rect">
              <a:avLst/>
            </a:prstGeom>
            <a:noFill/>
            <a:ln w="9525">
              <a:noFill/>
              <a:miter lim="800000"/>
              <a:headEnd/>
              <a:tailEnd/>
            </a:ln>
          </p:spPr>
          <p:txBody>
            <a:bodyPr/>
            <a:lstStyle/>
            <a:p>
              <a:pPr eaLnBrk="0" hangingPunct="0"/>
              <a:r>
                <a:rPr lang="en-CA" sz="1000" b="1">
                  <a:solidFill>
                    <a:schemeClr val="bg1"/>
                  </a:solidFill>
                </a:rPr>
                <a:t>Theresa McClenaghan</a:t>
              </a:r>
            </a:p>
            <a:p>
              <a:pPr eaLnBrk="0" hangingPunct="0">
                <a:lnSpc>
                  <a:spcPct val="90000"/>
                </a:lnSpc>
              </a:pPr>
              <a:r>
                <a:rPr lang="en-CA" sz="1000" i="1">
                  <a:solidFill>
                    <a:schemeClr val="bg1"/>
                  </a:solidFill>
                </a:rPr>
                <a:t>Executive Director &amp; Counsel,</a:t>
              </a:r>
            </a:p>
            <a:p>
              <a:pPr eaLnBrk="0" hangingPunct="0">
                <a:lnSpc>
                  <a:spcPct val="90000"/>
                </a:lnSpc>
              </a:pPr>
              <a:r>
                <a:rPr lang="en-CA" sz="1000" i="1">
                  <a:solidFill>
                    <a:schemeClr val="bg1"/>
                  </a:solidFill>
                </a:rPr>
                <a:t>Canadian Environmental Law Assoc.</a:t>
              </a:r>
            </a:p>
          </p:txBody>
        </p:sp>
        <p:sp>
          <p:nvSpPr>
            <p:cNvPr id="25621" name="Rectangle 16"/>
            <p:cNvSpPr>
              <a:spLocks noChangeArrowheads="1"/>
            </p:cNvSpPr>
            <p:nvPr/>
          </p:nvSpPr>
          <p:spPr bwMode="auto">
            <a:xfrm>
              <a:off x="6848114" y="1780540"/>
              <a:ext cx="1920240" cy="667512"/>
            </a:xfrm>
            <a:prstGeom prst="rect">
              <a:avLst/>
            </a:prstGeom>
            <a:noFill/>
            <a:ln w="9525">
              <a:noFill/>
              <a:miter lim="800000"/>
              <a:headEnd/>
              <a:tailEnd/>
            </a:ln>
          </p:spPr>
          <p:txBody>
            <a:bodyPr/>
            <a:lstStyle/>
            <a:p>
              <a:pPr eaLnBrk="0" hangingPunct="0"/>
              <a:r>
                <a:rPr lang="it-IT" sz="1000" b="1">
                  <a:solidFill>
                    <a:schemeClr val="bg1"/>
                  </a:solidFill>
                </a:rPr>
                <a:t>Lou Di Gironimo</a:t>
              </a:r>
            </a:p>
            <a:p>
              <a:pPr eaLnBrk="0" hangingPunct="0">
                <a:lnSpc>
                  <a:spcPct val="90000"/>
                </a:lnSpc>
              </a:pPr>
              <a:r>
                <a:rPr lang="it-IT" sz="1000" i="1">
                  <a:solidFill>
                    <a:schemeClr val="bg1"/>
                  </a:solidFill>
                </a:rPr>
                <a:t>General Manager, Toronto Water</a:t>
              </a:r>
              <a:endParaRPr lang="en-CA" sz="1000" i="1">
                <a:solidFill>
                  <a:schemeClr val="bg1"/>
                </a:solidFill>
              </a:endParaRPr>
            </a:p>
          </p:txBody>
        </p:sp>
        <p:pic>
          <p:nvPicPr>
            <p:cNvPr id="25622" name="Picture 4" descr="C:\Users\Audi\Desktop\Blue City\1.jpg"/>
            <p:cNvPicPr>
              <a:picLocks noChangeAspect="1" noChangeArrowheads="1"/>
            </p:cNvPicPr>
            <p:nvPr/>
          </p:nvPicPr>
          <p:blipFill>
            <a:blip r:embed="rId17"/>
            <a:srcRect/>
            <a:stretch>
              <a:fillRect/>
            </a:stretch>
          </p:blipFill>
          <p:spPr bwMode="auto">
            <a:xfrm>
              <a:off x="3261983" y="1780540"/>
              <a:ext cx="718756" cy="667512"/>
            </a:xfrm>
            <a:prstGeom prst="rect">
              <a:avLst/>
            </a:prstGeom>
            <a:noFill/>
            <a:ln w="9525">
              <a:noFill/>
              <a:miter lim="800000"/>
              <a:headEnd/>
              <a:tailEnd/>
            </a:ln>
          </p:spPr>
        </p:pic>
        <p:pic>
          <p:nvPicPr>
            <p:cNvPr id="25623" name="Picture 6" descr="C:\Users\Audi\Desktop\Blue City\2.jpg"/>
            <p:cNvPicPr>
              <a:picLocks noChangeAspect="1" noChangeArrowheads="1"/>
            </p:cNvPicPr>
            <p:nvPr/>
          </p:nvPicPr>
          <p:blipFill>
            <a:blip r:embed="rId18"/>
            <a:srcRect/>
            <a:stretch>
              <a:fillRect/>
            </a:stretch>
          </p:blipFill>
          <p:spPr bwMode="auto">
            <a:xfrm>
              <a:off x="6053233" y="1780540"/>
              <a:ext cx="718756" cy="667512"/>
            </a:xfrm>
            <a:prstGeom prst="rect">
              <a:avLst/>
            </a:prstGeom>
            <a:noFill/>
            <a:ln w="9525">
              <a:noFill/>
              <a:miter lim="800000"/>
              <a:headEnd/>
              <a:tailEnd/>
            </a:ln>
          </p:spPr>
        </p:pic>
        <p:sp>
          <p:nvSpPr>
            <p:cNvPr id="25624" name="Rectangle 23"/>
            <p:cNvSpPr>
              <a:spLocks noChangeArrowheads="1"/>
            </p:cNvSpPr>
            <p:nvPr/>
          </p:nvSpPr>
          <p:spPr bwMode="auto">
            <a:xfrm>
              <a:off x="1265616" y="2531257"/>
              <a:ext cx="1920240" cy="667512"/>
            </a:xfrm>
            <a:prstGeom prst="rect">
              <a:avLst/>
            </a:prstGeom>
            <a:noFill/>
            <a:ln w="9525">
              <a:noFill/>
              <a:miter lim="800000"/>
              <a:headEnd/>
              <a:tailEnd/>
            </a:ln>
          </p:spPr>
          <p:txBody>
            <a:bodyPr/>
            <a:lstStyle/>
            <a:p>
              <a:pPr eaLnBrk="0" hangingPunct="0"/>
              <a:r>
                <a:rPr lang="en-CA" sz="1000" b="1">
                  <a:solidFill>
                    <a:schemeClr val="bg1"/>
                  </a:solidFill>
                </a:rPr>
                <a:t>Oliver M. Brandes</a:t>
              </a:r>
            </a:p>
            <a:p>
              <a:pPr eaLnBrk="0" hangingPunct="0">
                <a:lnSpc>
                  <a:spcPct val="90000"/>
                </a:lnSpc>
              </a:pPr>
              <a:r>
                <a:rPr lang="en-CA" sz="1000" i="1">
                  <a:solidFill>
                    <a:schemeClr val="bg1"/>
                  </a:solidFill>
                </a:rPr>
                <a:t>Co-Director &amp; Sr. Research Officer, POLIS Project</a:t>
              </a:r>
            </a:p>
          </p:txBody>
        </p:sp>
        <p:sp>
          <p:nvSpPr>
            <p:cNvPr id="25625" name="Rectangle 24"/>
            <p:cNvSpPr>
              <a:spLocks noChangeArrowheads="1"/>
            </p:cNvSpPr>
            <p:nvPr/>
          </p:nvSpPr>
          <p:spPr bwMode="auto">
            <a:xfrm>
              <a:off x="4056866" y="2531257"/>
              <a:ext cx="1920240" cy="667512"/>
            </a:xfrm>
            <a:prstGeom prst="rect">
              <a:avLst/>
            </a:prstGeom>
            <a:noFill/>
            <a:ln w="9525">
              <a:noFill/>
              <a:miter lim="800000"/>
              <a:headEnd/>
              <a:tailEnd/>
            </a:ln>
          </p:spPr>
          <p:txBody>
            <a:bodyPr/>
            <a:lstStyle/>
            <a:p>
              <a:pPr eaLnBrk="0" hangingPunct="0"/>
              <a:r>
                <a:rPr lang="en-CA" sz="1000" b="1">
                  <a:solidFill>
                    <a:schemeClr val="bg1"/>
                  </a:solidFill>
                </a:rPr>
                <a:t>Dr. David B. Brooks</a:t>
              </a:r>
            </a:p>
            <a:p>
              <a:pPr eaLnBrk="0" hangingPunct="0">
                <a:lnSpc>
                  <a:spcPct val="90000"/>
                </a:lnSpc>
              </a:pPr>
              <a:r>
                <a:rPr lang="en-CA" sz="1000" i="1">
                  <a:solidFill>
                    <a:schemeClr val="bg1"/>
                  </a:solidFill>
                </a:rPr>
                <a:t>Water Advisor, Independent</a:t>
              </a:r>
            </a:p>
          </p:txBody>
        </p:sp>
        <p:sp>
          <p:nvSpPr>
            <p:cNvPr id="25626" name="Rectangle 25"/>
            <p:cNvSpPr>
              <a:spLocks noChangeArrowheads="1"/>
            </p:cNvSpPr>
            <p:nvPr/>
          </p:nvSpPr>
          <p:spPr bwMode="auto">
            <a:xfrm>
              <a:off x="6848114" y="2531257"/>
              <a:ext cx="1920240" cy="667512"/>
            </a:xfrm>
            <a:prstGeom prst="rect">
              <a:avLst/>
            </a:prstGeom>
            <a:noFill/>
            <a:ln w="9525">
              <a:noFill/>
              <a:miter lim="800000"/>
              <a:headEnd/>
              <a:tailEnd/>
            </a:ln>
          </p:spPr>
          <p:txBody>
            <a:bodyPr rIns="0"/>
            <a:lstStyle/>
            <a:p>
              <a:pPr eaLnBrk="0" hangingPunct="0"/>
              <a:r>
                <a:rPr lang="en-CA" sz="1000" b="1">
                  <a:solidFill>
                    <a:schemeClr val="bg1"/>
                  </a:solidFill>
                </a:rPr>
                <a:t>Kim Stephens</a:t>
              </a:r>
            </a:p>
            <a:p>
              <a:pPr eaLnBrk="0" hangingPunct="0">
                <a:lnSpc>
                  <a:spcPct val="90000"/>
                </a:lnSpc>
              </a:pPr>
              <a:r>
                <a:rPr lang="en-CA" sz="1000" i="1">
                  <a:solidFill>
                    <a:schemeClr val="bg1"/>
                  </a:solidFill>
                </a:rPr>
                <a:t>Executive Director, Partnership</a:t>
              </a:r>
            </a:p>
            <a:p>
              <a:pPr eaLnBrk="0" hangingPunct="0">
                <a:lnSpc>
                  <a:spcPct val="90000"/>
                </a:lnSpc>
              </a:pPr>
              <a:r>
                <a:rPr lang="en-CA" sz="1000" i="1">
                  <a:solidFill>
                    <a:schemeClr val="bg1"/>
                  </a:solidFill>
                </a:rPr>
                <a:t>for Water Sustainability in BC</a:t>
              </a:r>
            </a:p>
          </p:txBody>
        </p:sp>
        <p:sp>
          <p:nvSpPr>
            <p:cNvPr id="25627" name="Rectangle 29"/>
            <p:cNvSpPr>
              <a:spLocks noChangeArrowheads="1"/>
            </p:cNvSpPr>
            <p:nvPr/>
          </p:nvSpPr>
          <p:spPr bwMode="auto">
            <a:xfrm>
              <a:off x="1265616" y="3281974"/>
              <a:ext cx="1920240" cy="667512"/>
            </a:xfrm>
            <a:prstGeom prst="rect">
              <a:avLst/>
            </a:prstGeom>
            <a:noFill/>
            <a:ln w="9525">
              <a:noFill/>
              <a:miter lim="800000"/>
              <a:headEnd/>
              <a:tailEnd/>
            </a:ln>
          </p:spPr>
          <p:txBody>
            <a:bodyPr/>
            <a:lstStyle/>
            <a:p>
              <a:pPr eaLnBrk="0" hangingPunct="0"/>
              <a:r>
                <a:rPr lang="en-CA" sz="1000" b="1">
                  <a:solidFill>
                    <a:schemeClr val="bg1"/>
                  </a:solidFill>
                </a:rPr>
                <a:t>David Henderson</a:t>
              </a:r>
            </a:p>
            <a:p>
              <a:pPr eaLnBrk="0" hangingPunct="0">
                <a:lnSpc>
                  <a:spcPct val="90000"/>
                </a:lnSpc>
              </a:pPr>
              <a:r>
                <a:rPr lang="en-CA" sz="1000" i="1">
                  <a:solidFill>
                    <a:schemeClr val="bg1"/>
                  </a:solidFill>
                </a:rPr>
                <a:t>Founder &amp; Managing Director,</a:t>
              </a:r>
            </a:p>
            <a:p>
              <a:pPr eaLnBrk="0" hangingPunct="0">
                <a:lnSpc>
                  <a:spcPct val="90000"/>
                </a:lnSpc>
              </a:pPr>
              <a:r>
                <a:rPr lang="en-CA" sz="1000" i="1">
                  <a:solidFill>
                    <a:schemeClr val="bg1"/>
                  </a:solidFill>
                </a:rPr>
                <a:t>XPV Capital Corporation</a:t>
              </a:r>
            </a:p>
          </p:txBody>
        </p:sp>
        <p:sp>
          <p:nvSpPr>
            <p:cNvPr id="25628" name="Rectangle 30"/>
            <p:cNvSpPr>
              <a:spLocks noChangeArrowheads="1"/>
            </p:cNvSpPr>
            <p:nvPr/>
          </p:nvSpPr>
          <p:spPr bwMode="auto">
            <a:xfrm>
              <a:off x="4056866" y="3281974"/>
              <a:ext cx="1920240" cy="667512"/>
            </a:xfrm>
            <a:prstGeom prst="rect">
              <a:avLst/>
            </a:prstGeom>
            <a:noFill/>
            <a:ln w="9525">
              <a:noFill/>
              <a:miter lim="800000"/>
              <a:headEnd/>
              <a:tailEnd/>
            </a:ln>
          </p:spPr>
          <p:txBody>
            <a:bodyPr/>
            <a:lstStyle/>
            <a:p>
              <a:pPr eaLnBrk="0" hangingPunct="0"/>
              <a:r>
                <a:rPr lang="en-CA" sz="1000" b="1">
                  <a:solidFill>
                    <a:schemeClr val="bg1"/>
                  </a:solidFill>
                </a:rPr>
                <a:t>Glen T. Daigger</a:t>
              </a:r>
            </a:p>
            <a:p>
              <a:pPr eaLnBrk="0" hangingPunct="0">
                <a:lnSpc>
                  <a:spcPct val="90000"/>
                </a:lnSpc>
              </a:pPr>
              <a:r>
                <a:rPr lang="en-CA" sz="1000" i="1">
                  <a:solidFill>
                    <a:schemeClr val="bg1"/>
                  </a:solidFill>
                </a:rPr>
                <a:t>Sr. Vice President &amp;</a:t>
              </a:r>
            </a:p>
            <a:p>
              <a:pPr eaLnBrk="0" hangingPunct="0">
                <a:lnSpc>
                  <a:spcPct val="90000"/>
                </a:lnSpc>
              </a:pPr>
              <a:r>
                <a:rPr lang="en-CA" sz="1000" i="1">
                  <a:solidFill>
                    <a:schemeClr val="bg1"/>
                  </a:solidFill>
                </a:rPr>
                <a:t>Chief Technology Officer, CH2M HILL</a:t>
              </a:r>
            </a:p>
          </p:txBody>
        </p:sp>
        <p:sp>
          <p:nvSpPr>
            <p:cNvPr id="25629" name="Rectangle 31"/>
            <p:cNvSpPr>
              <a:spLocks noChangeArrowheads="1"/>
            </p:cNvSpPr>
            <p:nvPr/>
          </p:nvSpPr>
          <p:spPr bwMode="auto">
            <a:xfrm>
              <a:off x="6848114" y="3281974"/>
              <a:ext cx="1920240" cy="667512"/>
            </a:xfrm>
            <a:prstGeom prst="rect">
              <a:avLst/>
            </a:prstGeom>
            <a:noFill/>
            <a:ln w="9525">
              <a:noFill/>
              <a:miter lim="800000"/>
              <a:headEnd/>
              <a:tailEnd/>
            </a:ln>
          </p:spPr>
          <p:txBody>
            <a:bodyPr/>
            <a:lstStyle/>
            <a:p>
              <a:pPr eaLnBrk="0" hangingPunct="0"/>
              <a:r>
                <a:rPr lang="en-CA" sz="1000" b="1">
                  <a:solidFill>
                    <a:schemeClr val="bg1"/>
                  </a:solidFill>
                </a:rPr>
                <a:t>Mary Ann Dickinson</a:t>
              </a:r>
            </a:p>
            <a:p>
              <a:pPr eaLnBrk="0" hangingPunct="0">
                <a:lnSpc>
                  <a:spcPct val="90000"/>
                </a:lnSpc>
              </a:pPr>
              <a:r>
                <a:rPr lang="en-CA" sz="1000" i="1">
                  <a:solidFill>
                    <a:schemeClr val="bg1"/>
                  </a:solidFill>
                </a:rPr>
                <a:t>President &amp; CEO,</a:t>
              </a:r>
            </a:p>
            <a:p>
              <a:pPr eaLnBrk="0" hangingPunct="0">
                <a:lnSpc>
                  <a:spcPct val="90000"/>
                </a:lnSpc>
              </a:pPr>
              <a:r>
                <a:rPr lang="en-CA" sz="1000" i="1">
                  <a:solidFill>
                    <a:schemeClr val="bg1"/>
                  </a:solidFill>
                </a:rPr>
                <a:t>Alliance for Water Efficiency</a:t>
              </a:r>
            </a:p>
          </p:txBody>
        </p:sp>
        <p:sp>
          <p:nvSpPr>
            <p:cNvPr id="25630" name="Rectangle 35"/>
            <p:cNvSpPr>
              <a:spLocks noChangeArrowheads="1"/>
            </p:cNvSpPr>
            <p:nvPr/>
          </p:nvSpPr>
          <p:spPr bwMode="auto">
            <a:xfrm>
              <a:off x="1265616" y="4032691"/>
              <a:ext cx="1920240" cy="667512"/>
            </a:xfrm>
            <a:prstGeom prst="rect">
              <a:avLst/>
            </a:prstGeom>
            <a:noFill/>
            <a:ln w="9525">
              <a:noFill/>
              <a:miter lim="800000"/>
              <a:headEnd/>
              <a:tailEnd/>
            </a:ln>
          </p:spPr>
          <p:txBody>
            <a:bodyPr/>
            <a:lstStyle/>
            <a:p>
              <a:pPr eaLnBrk="0" hangingPunct="0"/>
              <a:r>
                <a:rPr lang="en-CA" sz="1000" b="1">
                  <a:solidFill>
                    <a:schemeClr val="bg1"/>
                  </a:solidFill>
                </a:rPr>
                <a:t>Carl Bodimeade</a:t>
              </a:r>
            </a:p>
            <a:p>
              <a:pPr eaLnBrk="0" hangingPunct="0">
                <a:lnSpc>
                  <a:spcPct val="90000"/>
                </a:lnSpc>
              </a:pPr>
              <a:r>
                <a:rPr lang="en-CA" sz="1000" i="1">
                  <a:solidFill>
                    <a:schemeClr val="bg1"/>
                  </a:solidFill>
                </a:rPr>
                <a:t>Senior Vice President,</a:t>
              </a:r>
            </a:p>
            <a:p>
              <a:pPr eaLnBrk="0" hangingPunct="0">
                <a:lnSpc>
                  <a:spcPct val="90000"/>
                </a:lnSpc>
              </a:pPr>
              <a:r>
                <a:rPr lang="en-CA" sz="1000" i="1">
                  <a:solidFill>
                    <a:schemeClr val="bg1"/>
                  </a:solidFill>
                </a:rPr>
                <a:t>Hatch Mott MacDonald</a:t>
              </a:r>
            </a:p>
          </p:txBody>
        </p:sp>
        <p:sp>
          <p:nvSpPr>
            <p:cNvPr id="25631" name="Rectangle 36"/>
            <p:cNvSpPr>
              <a:spLocks noChangeArrowheads="1"/>
            </p:cNvSpPr>
            <p:nvPr/>
          </p:nvSpPr>
          <p:spPr bwMode="auto">
            <a:xfrm>
              <a:off x="4056866" y="4032691"/>
              <a:ext cx="1920240" cy="667512"/>
            </a:xfrm>
            <a:prstGeom prst="rect">
              <a:avLst/>
            </a:prstGeom>
            <a:noFill/>
            <a:ln w="9525">
              <a:noFill/>
              <a:miter lim="800000"/>
              <a:headEnd/>
              <a:tailEnd/>
            </a:ln>
          </p:spPr>
          <p:txBody>
            <a:bodyPr/>
            <a:lstStyle/>
            <a:p>
              <a:pPr eaLnBrk="0" hangingPunct="0"/>
              <a:r>
                <a:rPr lang="en-CA" sz="1000" b="1">
                  <a:solidFill>
                    <a:schemeClr val="bg1"/>
                  </a:solidFill>
                </a:rPr>
                <a:t>Scott Murdoch</a:t>
              </a:r>
            </a:p>
            <a:p>
              <a:pPr eaLnBrk="0" hangingPunct="0">
                <a:lnSpc>
                  <a:spcPct val="90000"/>
                </a:lnSpc>
              </a:pPr>
              <a:r>
                <a:rPr lang="en-CA" sz="1000" i="1">
                  <a:solidFill>
                    <a:schemeClr val="bg1"/>
                  </a:solidFill>
                </a:rPr>
                <a:t>Principal &amp; Landscape Architect,</a:t>
              </a:r>
            </a:p>
            <a:p>
              <a:pPr eaLnBrk="0" hangingPunct="0">
                <a:lnSpc>
                  <a:spcPct val="90000"/>
                </a:lnSpc>
              </a:pPr>
              <a:r>
                <a:rPr lang="en-CA" sz="1000" i="1">
                  <a:solidFill>
                    <a:schemeClr val="bg1"/>
                  </a:solidFill>
                </a:rPr>
                <a:t>Murdoch de Greef Inc.</a:t>
              </a:r>
            </a:p>
          </p:txBody>
        </p:sp>
        <p:sp>
          <p:nvSpPr>
            <p:cNvPr id="25632" name="Rectangle 37"/>
            <p:cNvSpPr>
              <a:spLocks noChangeArrowheads="1"/>
            </p:cNvSpPr>
            <p:nvPr/>
          </p:nvSpPr>
          <p:spPr bwMode="auto">
            <a:xfrm>
              <a:off x="6848114" y="4032691"/>
              <a:ext cx="1920240" cy="667512"/>
            </a:xfrm>
            <a:prstGeom prst="rect">
              <a:avLst/>
            </a:prstGeom>
            <a:noFill/>
            <a:ln w="9525">
              <a:noFill/>
              <a:miter lim="800000"/>
              <a:headEnd/>
              <a:tailEnd/>
            </a:ln>
          </p:spPr>
          <p:txBody>
            <a:bodyPr rIns="0"/>
            <a:lstStyle/>
            <a:p>
              <a:pPr eaLnBrk="0" hangingPunct="0"/>
              <a:r>
                <a:rPr lang="en-CA" sz="1000" b="1">
                  <a:solidFill>
                    <a:schemeClr val="bg1"/>
                  </a:solidFill>
                </a:rPr>
                <a:t>Mike Hausser</a:t>
              </a:r>
            </a:p>
            <a:p>
              <a:pPr eaLnBrk="0" hangingPunct="0">
                <a:lnSpc>
                  <a:spcPct val="90000"/>
                </a:lnSpc>
              </a:pPr>
              <a:r>
                <a:rPr lang="en-CA" sz="1000" i="1">
                  <a:solidFill>
                    <a:schemeClr val="bg1"/>
                  </a:solidFill>
                </a:rPr>
                <a:t>Director of Asset Management,</a:t>
              </a:r>
            </a:p>
            <a:p>
              <a:pPr eaLnBrk="0" hangingPunct="0">
                <a:lnSpc>
                  <a:spcPct val="90000"/>
                </a:lnSpc>
              </a:pPr>
              <a:r>
                <a:rPr lang="en-CA" sz="1000" i="1">
                  <a:solidFill>
                    <a:schemeClr val="bg1"/>
                  </a:solidFill>
                </a:rPr>
                <a:t>City of Cambridge</a:t>
              </a:r>
            </a:p>
          </p:txBody>
        </p:sp>
        <p:sp>
          <p:nvSpPr>
            <p:cNvPr id="25633" name="Rectangle 41"/>
            <p:cNvSpPr>
              <a:spLocks noChangeArrowheads="1"/>
            </p:cNvSpPr>
            <p:nvPr/>
          </p:nvSpPr>
          <p:spPr bwMode="auto">
            <a:xfrm>
              <a:off x="1265616" y="4783408"/>
              <a:ext cx="1920240" cy="667512"/>
            </a:xfrm>
            <a:prstGeom prst="rect">
              <a:avLst/>
            </a:prstGeom>
            <a:noFill/>
            <a:ln w="9525">
              <a:noFill/>
              <a:miter lim="800000"/>
              <a:headEnd/>
              <a:tailEnd/>
            </a:ln>
          </p:spPr>
          <p:txBody>
            <a:bodyPr/>
            <a:lstStyle/>
            <a:p>
              <a:pPr eaLnBrk="0" hangingPunct="0"/>
              <a:r>
                <a:rPr lang="en-CA" sz="1000" b="1">
                  <a:solidFill>
                    <a:schemeClr val="bg1"/>
                  </a:solidFill>
                </a:rPr>
                <a:t>Andrew Hellebust</a:t>
              </a:r>
            </a:p>
            <a:p>
              <a:pPr eaLnBrk="0" hangingPunct="0">
                <a:lnSpc>
                  <a:spcPct val="90000"/>
                </a:lnSpc>
              </a:pPr>
              <a:r>
                <a:rPr lang="en-CA" sz="1000" i="1">
                  <a:solidFill>
                    <a:schemeClr val="bg1"/>
                  </a:solidFill>
                </a:rPr>
                <a:t>President, Rivercourt Engineering</a:t>
              </a:r>
            </a:p>
          </p:txBody>
        </p:sp>
        <p:sp>
          <p:nvSpPr>
            <p:cNvPr id="25634" name="Rectangle 42"/>
            <p:cNvSpPr>
              <a:spLocks noChangeArrowheads="1"/>
            </p:cNvSpPr>
            <p:nvPr/>
          </p:nvSpPr>
          <p:spPr bwMode="auto">
            <a:xfrm>
              <a:off x="4056866" y="4783408"/>
              <a:ext cx="1920240" cy="667512"/>
            </a:xfrm>
            <a:prstGeom prst="rect">
              <a:avLst/>
            </a:prstGeom>
            <a:noFill/>
            <a:ln w="9525">
              <a:noFill/>
              <a:miter lim="800000"/>
              <a:headEnd/>
              <a:tailEnd/>
            </a:ln>
          </p:spPr>
          <p:txBody>
            <a:bodyPr/>
            <a:lstStyle/>
            <a:p>
              <a:pPr eaLnBrk="0" hangingPunct="0"/>
              <a:r>
                <a:rPr lang="en-CA" sz="1000" b="1">
                  <a:solidFill>
                    <a:schemeClr val="bg1"/>
                  </a:solidFill>
                </a:rPr>
                <a:t>Greg P. Chartier</a:t>
              </a:r>
            </a:p>
            <a:p>
              <a:pPr eaLnBrk="0" hangingPunct="0">
                <a:lnSpc>
                  <a:spcPct val="90000"/>
                </a:lnSpc>
              </a:pPr>
              <a:r>
                <a:rPr lang="en-CA" sz="1000" i="1">
                  <a:solidFill>
                    <a:schemeClr val="bg1"/>
                  </a:solidFill>
                </a:rPr>
                <a:t>Asset Management Consultant, Independent</a:t>
              </a:r>
            </a:p>
          </p:txBody>
        </p:sp>
        <p:sp>
          <p:nvSpPr>
            <p:cNvPr id="25635" name="Rectangle 43"/>
            <p:cNvSpPr>
              <a:spLocks noChangeArrowheads="1"/>
            </p:cNvSpPr>
            <p:nvPr/>
          </p:nvSpPr>
          <p:spPr bwMode="auto">
            <a:xfrm>
              <a:off x="6848114" y="4783408"/>
              <a:ext cx="1920240" cy="667512"/>
            </a:xfrm>
            <a:prstGeom prst="rect">
              <a:avLst/>
            </a:prstGeom>
            <a:noFill/>
            <a:ln w="9525">
              <a:noFill/>
              <a:miter lim="800000"/>
              <a:headEnd/>
              <a:tailEnd/>
            </a:ln>
          </p:spPr>
          <p:txBody>
            <a:bodyPr/>
            <a:lstStyle/>
            <a:p>
              <a:pPr eaLnBrk="0" hangingPunct="0"/>
              <a:r>
                <a:rPr lang="it-IT" sz="1000" b="1">
                  <a:solidFill>
                    <a:schemeClr val="bg1"/>
                  </a:solidFill>
                </a:rPr>
                <a:t>Carl D. Yates</a:t>
              </a:r>
            </a:p>
            <a:p>
              <a:pPr eaLnBrk="0" hangingPunct="0">
                <a:lnSpc>
                  <a:spcPct val="90000"/>
                </a:lnSpc>
              </a:pPr>
              <a:r>
                <a:rPr lang="it-IT" sz="1000" i="1">
                  <a:solidFill>
                    <a:schemeClr val="bg1"/>
                  </a:solidFill>
                </a:rPr>
                <a:t>General Manager, Halifax Water</a:t>
              </a:r>
              <a:endParaRPr lang="en-CA" sz="1000" i="1">
                <a:solidFill>
                  <a:schemeClr val="bg1"/>
                </a:solidFill>
              </a:endParaRPr>
            </a:p>
          </p:txBody>
        </p:sp>
        <p:sp>
          <p:nvSpPr>
            <p:cNvPr id="25636" name="Rectangle 47"/>
            <p:cNvSpPr>
              <a:spLocks noChangeArrowheads="1"/>
            </p:cNvSpPr>
            <p:nvPr/>
          </p:nvSpPr>
          <p:spPr bwMode="auto">
            <a:xfrm>
              <a:off x="1265616" y="5534125"/>
              <a:ext cx="1920240" cy="667512"/>
            </a:xfrm>
            <a:prstGeom prst="rect">
              <a:avLst/>
            </a:prstGeom>
            <a:noFill/>
            <a:ln w="9525">
              <a:noFill/>
              <a:miter lim="800000"/>
              <a:headEnd/>
              <a:tailEnd/>
            </a:ln>
          </p:spPr>
          <p:txBody>
            <a:bodyPr rIns="0"/>
            <a:lstStyle/>
            <a:p>
              <a:pPr eaLnBrk="0" hangingPunct="0"/>
              <a:r>
                <a:rPr lang="en-CA" sz="1000" b="1">
                  <a:solidFill>
                    <a:schemeClr val="bg1"/>
                  </a:solidFill>
                </a:rPr>
                <a:t>Bryan W. Karney</a:t>
              </a:r>
            </a:p>
            <a:p>
              <a:pPr eaLnBrk="0" hangingPunct="0">
                <a:lnSpc>
                  <a:spcPct val="90000"/>
                </a:lnSpc>
              </a:pPr>
              <a:r>
                <a:rPr lang="en-CA" sz="1000" i="1">
                  <a:solidFill>
                    <a:schemeClr val="bg1"/>
                  </a:solidFill>
                </a:rPr>
                <a:t>Associate. Dean, Engineering,</a:t>
              </a:r>
            </a:p>
            <a:p>
              <a:pPr eaLnBrk="0" hangingPunct="0">
                <a:lnSpc>
                  <a:spcPct val="90000"/>
                </a:lnSpc>
              </a:pPr>
              <a:r>
                <a:rPr lang="en-CA" sz="1000" i="1">
                  <a:solidFill>
                    <a:schemeClr val="bg1"/>
                  </a:solidFill>
                </a:rPr>
                <a:t>University of Toronto; Principal,</a:t>
              </a:r>
            </a:p>
            <a:p>
              <a:pPr eaLnBrk="0" hangingPunct="0">
                <a:lnSpc>
                  <a:spcPct val="90000"/>
                </a:lnSpc>
              </a:pPr>
              <a:r>
                <a:rPr lang="en-CA" sz="1000" i="1">
                  <a:solidFill>
                    <a:schemeClr val="bg1"/>
                  </a:solidFill>
                </a:rPr>
                <a:t>HydraTek &amp; Associates Inc.</a:t>
              </a:r>
            </a:p>
          </p:txBody>
        </p:sp>
        <p:sp>
          <p:nvSpPr>
            <p:cNvPr id="25637" name="Rectangle 48"/>
            <p:cNvSpPr>
              <a:spLocks noChangeArrowheads="1"/>
            </p:cNvSpPr>
            <p:nvPr/>
          </p:nvSpPr>
          <p:spPr bwMode="auto">
            <a:xfrm>
              <a:off x="4056866" y="5534125"/>
              <a:ext cx="1920240" cy="667512"/>
            </a:xfrm>
            <a:prstGeom prst="rect">
              <a:avLst/>
            </a:prstGeom>
            <a:noFill/>
            <a:ln w="9525">
              <a:noFill/>
              <a:miter lim="800000"/>
              <a:headEnd/>
              <a:tailEnd/>
            </a:ln>
          </p:spPr>
          <p:txBody>
            <a:bodyPr/>
            <a:lstStyle/>
            <a:p>
              <a:pPr eaLnBrk="0" hangingPunct="0"/>
              <a:r>
                <a:rPr lang="en-CA" sz="1000" b="1">
                  <a:solidFill>
                    <a:schemeClr val="bg1"/>
                  </a:solidFill>
                </a:rPr>
                <a:t>Cate Soroczan</a:t>
              </a:r>
            </a:p>
            <a:p>
              <a:pPr eaLnBrk="0" hangingPunct="0">
                <a:lnSpc>
                  <a:spcPct val="90000"/>
                </a:lnSpc>
              </a:pPr>
              <a:r>
                <a:rPr lang="en-CA" sz="1000" i="1">
                  <a:solidFill>
                    <a:schemeClr val="bg1"/>
                  </a:solidFill>
                </a:rPr>
                <a:t>Senior Researcher, Canada Mortgage and Housing Corporation</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889"/>
                                        </p:tgtEl>
                                        <p:attrNameLst>
                                          <p:attrName>style.visibility</p:attrName>
                                        </p:attrNameLst>
                                      </p:cBhvr>
                                      <p:to>
                                        <p:strVal val="visible"/>
                                      </p:to>
                                    </p:set>
                                    <p:animEffect transition="in" filter="wipe(left)">
                                      <p:cBhvr>
                                        <p:cTn id="7" dur="500"/>
                                        <p:tgtEl>
                                          <p:spTgt spid="37889"/>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37890">
                                            <p:txEl>
                                              <p:pRg st="0" end="0"/>
                                            </p:txEl>
                                          </p:spTgt>
                                        </p:tgtEl>
                                        <p:attrNameLst>
                                          <p:attrName>style.visibility</p:attrName>
                                        </p:attrNameLst>
                                      </p:cBhvr>
                                      <p:to>
                                        <p:strVal val="visible"/>
                                      </p:to>
                                    </p:set>
                                    <p:animEffect transition="in" filter="strips(downRight)">
                                      <p:cBhvr>
                                        <p:cTn id="11" dur="500"/>
                                        <p:tgtEl>
                                          <p:spTgt spid="37890">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9" grpId="0"/>
      <p:bldP spid="37890"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57200" y="520700"/>
            <a:ext cx="6858000" cy="758825"/>
          </a:xfrm>
          <a:prstGeom prst="rect">
            <a:avLst/>
          </a:prstGeom>
          <a:noFill/>
          <a:ln w="9525">
            <a:noFill/>
            <a:miter lim="800000"/>
            <a:headEnd/>
            <a:tailEnd/>
          </a:ln>
        </p:spPr>
        <p:txBody>
          <a:bodyPr lIns="0" tIns="0" rIns="0" bIns="0"/>
          <a:lstStyle/>
          <a:p>
            <a:pPr eaLnBrk="0" hangingPunct="0">
              <a:lnSpc>
                <a:spcPct val="90000"/>
              </a:lnSpc>
            </a:pPr>
            <a:r>
              <a:rPr lang="en-CA" altLang="en-US" sz="2900" b="1">
                <a:solidFill>
                  <a:schemeClr val="bg1"/>
                </a:solidFill>
              </a:rPr>
              <a:t>IN A BLUE CITY, </a:t>
            </a:r>
            <a:br>
              <a:rPr lang="en-CA" altLang="en-US" sz="2900" b="1">
                <a:solidFill>
                  <a:schemeClr val="bg1"/>
                </a:solidFill>
              </a:rPr>
            </a:br>
            <a:r>
              <a:rPr lang="en-CA" altLang="en-US" sz="2900" b="1">
                <a:solidFill>
                  <a:schemeClr val="bg1"/>
                </a:solidFill>
              </a:rPr>
              <a:t>WATER IS VISIBLE AND VALUED</a:t>
            </a:r>
          </a:p>
        </p:txBody>
      </p:sp>
      <p:sp>
        <p:nvSpPr>
          <p:cNvPr id="10" name="Rectangle 9"/>
          <p:cNvSpPr>
            <a:spLocks noChangeArrowheads="1"/>
          </p:cNvSpPr>
          <p:nvPr/>
        </p:nvSpPr>
        <p:spPr bwMode="auto">
          <a:xfrm>
            <a:off x="379413" y="1446213"/>
            <a:ext cx="8245475" cy="1158875"/>
          </a:xfrm>
          <a:prstGeom prst="rect">
            <a:avLst/>
          </a:prstGeom>
          <a:noFill/>
          <a:ln w="9525">
            <a:noFill/>
            <a:miter lim="800000"/>
            <a:headEnd/>
            <a:tailEnd/>
          </a:ln>
        </p:spPr>
        <p:txBody>
          <a:bodyPr>
            <a:spAutoFit/>
          </a:bodyPr>
          <a:lstStyle/>
          <a:p>
            <a:pPr eaLnBrk="0" hangingPunct="0">
              <a:lnSpc>
                <a:spcPct val="90000"/>
              </a:lnSpc>
              <a:spcAft>
                <a:spcPts val="300"/>
              </a:spcAft>
            </a:pPr>
            <a:r>
              <a:rPr lang="en-CA">
                <a:solidFill>
                  <a:schemeClr val="bg1"/>
                </a:solidFill>
              </a:rPr>
              <a:t>A Blue City provides drinking water, wastewater, and stormwater services to residents and businesses.  But that’s not all. </a:t>
            </a:r>
          </a:p>
          <a:p>
            <a:pPr eaLnBrk="0" hangingPunct="0">
              <a:lnSpc>
                <a:spcPct val="90000"/>
              </a:lnSpc>
              <a:spcAft>
                <a:spcPts val="300"/>
              </a:spcAft>
            </a:pPr>
            <a:endParaRPr lang="en-CA">
              <a:solidFill>
                <a:schemeClr val="bg1"/>
              </a:solidFill>
            </a:endParaRPr>
          </a:p>
          <a:p>
            <a:pPr eaLnBrk="0" hangingPunct="0">
              <a:lnSpc>
                <a:spcPct val="90000"/>
              </a:lnSpc>
              <a:spcAft>
                <a:spcPts val="300"/>
              </a:spcAft>
            </a:pPr>
            <a:r>
              <a:rPr lang="en-CA">
                <a:solidFill>
                  <a:schemeClr val="bg1"/>
                </a:solidFill>
              </a:rPr>
              <a:t>IN A BLUE CITY:</a:t>
            </a:r>
          </a:p>
        </p:txBody>
      </p:sp>
      <p:grpSp>
        <p:nvGrpSpPr>
          <p:cNvPr id="22" name="Group 21"/>
          <p:cNvGrpSpPr>
            <a:grpSpLocks/>
          </p:cNvGrpSpPr>
          <p:nvPr/>
        </p:nvGrpSpPr>
        <p:grpSpPr bwMode="auto">
          <a:xfrm>
            <a:off x="355600" y="2897188"/>
            <a:ext cx="1960563" cy="2470150"/>
            <a:chOff x="317242" y="2528593"/>
            <a:chExt cx="1567543" cy="2344041"/>
          </a:xfrm>
        </p:grpSpPr>
        <p:pic>
          <p:nvPicPr>
            <p:cNvPr id="26643" name="Picture 4" descr="a2.png">
              <a:hlinkClick r:id="rId2"/>
            </p:cNvPr>
            <p:cNvPicPr preferRelativeResize="0">
              <a:picLocks/>
            </p:cNvPicPr>
            <p:nvPr/>
          </p:nvPicPr>
          <p:blipFill>
            <a:blip r:embed="rId3"/>
            <a:srcRect/>
            <a:stretch>
              <a:fillRect/>
            </a:stretch>
          </p:blipFill>
          <p:spPr bwMode="auto">
            <a:xfrm>
              <a:off x="342252" y="2528593"/>
              <a:ext cx="1517522" cy="2344041"/>
            </a:xfrm>
            <a:prstGeom prst="rect">
              <a:avLst/>
            </a:prstGeom>
            <a:noFill/>
            <a:ln w="9525">
              <a:noFill/>
              <a:miter lim="800000"/>
              <a:headEnd/>
              <a:tailEnd/>
            </a:ln>
          </p:spPr>
        </p:pic>
        <p:sp>
          <p:nvSpPr>
            <p:cNvPr id="26644" name="Rectangle 4">
              <a:hlinkClick r:id="rId2"/>
            </p:cNvPr>
            <p:cNvSpPr>
              <a:spLocks noChangeArrowheads="1"/>
            </p:cNvSpPr>
            <p:nvPr/>
          </p:nvSpPr>
          <p:spPr bwMode="auto">
            <a:xfrm>
              <a:off x="317242" y="3328520"/>
              <a:ext cx="1567543" cy="1178046"/>
            </a:xfrm>
            <a:prstGeom prst="rect">
              <a:avLst/>
            </a:prstGeom>
            <a:noFill/>
            <a:ln w="9525">
              <a:noFill/>
              <a:miter lim="800000"/>
              <a:headEnd/>
              <a:tailEnd/>
            </a:ln>
          </p:spPr>
          <p:txBody>
            <a:bodyPr>
              <a:spAutoFit/>
            </a:bodyPr>
            <a:lstStyle/>
            <a:p>
              <a:pPr marL="0" lvl="1" algn="ctr" eaLnBrk="0" hangingPunct="0">
                <a:lnSpc>
                  <a:spcPct val="90000"/>
                </a:lnSpc>
                <a:spcAft>
                  <a:spcPts val="300"/>
                </a:spcAft>
              </a:pPr>
              <a:endParaRPr lang="en-CA" sz="1100">
                <a:solidFill>
                  <a:schemeClr val="accent1"/>
                </a:solidFill>
              </a:endParaRPr>
            </a:p>
            <a:p>
              <a:pPr marL="0" lvl="1" algn="ctr" eaLnBrk="0" hangingPunct="0">
                <a:lnSpc>
                  <a:spcPct val="90000"/>
                </a:lnSpc>
                <a:spcAft>
                  <a:spcPts val="300"/>
                </a:spcAft>
              </a:pPr>
              <a:r>
                <a:rPr lang="en-CA" sz="1400" b="1">
                  <a:solidFill>
                    <a:schemeClr val="accent1"/>
                  </a:solidFill>
                </a:rPr>
                <a:t>Impermeable </a:t>
              </a:r>
              <a:br>
                <a:rPr lang="en-CA" sz="1400" b="1">
                  <a:solidFill>
                    <a:schemeClr val="accent1"/>
                  </a:solidFill>
                </a:rPr>
              </a:br>
              <a:r>
                <a:rPr lang="en-CA" sz="1400" b="1">
                  <a:solidFill>
                    <a:schemeClr val="accent1"/>
                  </a:solidFill>
                </a:rPr>
                <a:t>surfaces are </a:t>
              </a:r>
              <a:br>
                <a:rPr lang="en-CA" sz="1400" b="1">
                  <a:solidFill>
                    <a:schemeClr val="accent1"/>
                  </a:solidFill>
                </a:rPr>
              </a:br>
              <a:r>
                <a:rPr lang="en-CA" sz="1400" b="1">
                  <a:solidFill>
                    <a:schemeClr val="accent1"/>
                  </a:solidFill>
                </a:rPr>
                <a:t>replaced with </a:t>
              </a:r>
              <a:br>
                <a:rPr lang="en-CA" sz="1400" b="1">
                  <a:solidFill>
                    <a:schemeClr val="accent1"/>
                  </a:solidFill>
                </a:rPr>
              </a:br>
              <a:r>
                <a:rPr lang="en-CA" sz="1400" b="1">
                  <a:solidFill>
                    <a:schemeClr val="accent1"/>
                  </a:solidFill>
                </a:rPr>
                <a:t>permeable ones </a:t>
              </a:r>
              <a:br>
                <a:rPr lang="en-CA" sz="1400" b="1">
                  <a:solidFill>
                    <a:schemeClr val="accent1"/>
                  </a:solidFill>
                </a:rPr>
              </a:br>
              <a:endParaRPr lang="en-CA" sz="1400" b="1">
                <a:solidFill>
                  <a:schemeClr val="accent1"/>
                </a:solidFill>
              </a:endParaRPr>
            </a:p>
          </p:txBody>
        </p:sp>
      </p:grpSp>
      <p:grpSp>
        <p:nvGrpSpPr>
          <p:cNvPr id="2" name="Group 21"/>
          <p:cNvGrpSpPr>
            <a:grpSpLocks/>
          </p:cNvGrpSpPr>
          <p:nvPr/>
        </p:nvGrpSpPr>
        <p:grpSpPr bwMode="auto">
          <a:xfrm>
            <a:off x="2587625" y="2282825"/>
            <a:ext cx="1782763" cy="2571750"/>
            <a:chOff x="317242" y="2528593"/>
            <a:chExt cx="1567543" cy="2344041"/>
          </a:xfrm>
        </p:grpSpPr>
        <p:pic>
          <p:nvPicPr>
            <p:cNvPr id="26641" name="Picture 4" descr="a2.png">
              <a:hlinkClick r:id="rId2"/>
            </p:cNvPr>
            <p:cNvPicPr preferRelativeResize="0">
              <a:picLocks/>
            </p:cNvPicPr>
            <p:nvPr/>
          </p:nvPicPr>
          <p:blipFill>
            <a:blip r:embed="rId3"/>
            <a:srcRect/>
            <a:stretch>
              <a:fillRect/>
            </a:stretch>
          </p:blipFill>
          <p:spPr bwMode="auto">
            <a:xfrm>
              <a:off x="342252" y="2528593"/>
              <a:ext cx="1517522" cy="2344041"/>
            </a:xfrm>
            <a:prstGeom prst="rect">
              <a:avLst/>
            </a:prstGeom>
            <a:noFill/>
            <a:ln w="9525">
              <a:noFill/>
              <a:miter lim="800000"/>
              <a:headEnd/>
              <a:tailEnd/>
            </a:ln>
          </p:spPr>
        </p:pic>
        <p:sp>
          <p:nvSpPr>
            <p:cNvPr id="26642" name="Rectangle 4">
              <a:hlinkClick r:id="rId2"/>
            </p:cNvPr>
            <p:cNvSpPr>
              <a:spLocks noChangeArrowheads="1"/>
            </p:cNvSpPr>
            <p:nvPr/>
          </p:nvSpPr>
          <p:spPr bwMode="auto">
            <a:xfrm>
              <a:off x="317242" y="3396788"/>
              <a:ext cx="1567543" cy="1378933"/>
            </a:xfrm>
            <a:prstGeom prst="rect">
              <a:avLst/>
            </a:prstGeom>
            <a:noFill/>
            <a:ln w="9525">
              <a:noFill/>
              <a:miter lim="800000"/>
              <a:headEnd/>
              <a:tailEnd/>
            </a:ln>
          </p:spPr>
          <p:txBody>
            <a:bodyPr>
              <a:spAutoFit/>
            </a:bodyPr>
            <a:lstStyle/>
            <a:p>
              <a:pPr marL="0" lvl="1" algn="ctr" eaLnBrk="0" hangingPunct="0">
                <a:lnSpc>
                  <a:spcPct val="90000"/>
                </a:lnSpc>
                <a:spcAft>
                  <a:spcPts val="300"/>
                </a:spcAft>
              </a:pPr>
              <a:endParaRPr lang="en-CA" sz="1400">
                <a:solidFill>
                  <a:schemeClr val="accent1"/>
                </a:solidFill>
              </a:endParaRPr>
            </a:p>
            <a:p>
              <a:pPr marL="0" lvl="1" algn="ctr" eaLnBrk="0" hangingPunct="0">
                <a:lnSpc>
                  <a:spcPct val="90000"/>
                </a:lnSpc>
                <a:spcAft>
                  <a:spcPts val="300"/>
                </a:spcAft>
              </a:pPr>
              <a:r>
                <a:rPr lang="en-CA" sz="1400" b="1">
                  <a:solidFill>
                    <a:schemeClr val="accent1"/>
                  </a:solidFill>
                </a:rPr>
                <a:t>Buildings </a:t>
              </a:r>
              <a:br>
                <a:rPr lang="en-CA" sz="1400" b="1">
                  <a:solidFill>
                    <a:schemeClr val="accent1"/>
                  </a:solidFill>
                </a:rPr>
              </a:br>
              <a:r>
                <a:rPr lang="en-CA" sz="1400" b="1">
                  <a:solidFill>
                    <a:schemeClr val="accent1"/>
                  </a:solidFill>
                </a:rPr>
                <a:t>accommodate </a:t>
              </a:r>
              <a:br>
                <a:rPr lang="en-CA" sz="1400" b="1">
                  <a:solidFill>
                    <a:schemeClr val="accent1"/>
                  </a:solidFill>
                </a:rPr>
              </a:br>
              <a:r>
                <a:rPr lang="en-CA" sz="1400" b="1">
                  <a:solidFill>
                    <a:schemeClr val="accent1"/>
                  </a:solidFill>
                </a:rPr>
                <a:t>natural </a:t>
              </a:r>
              <a:br>
                <a:rPr lang="en-CA" sz="1400" b="1">
                  <a:solidFill>
                    <a:schemeClr val="accent1"/>
                  </a:solidFill>
                </a:rPr>
              </a:br>
              <a:r>
                <a:rPr lang="en-CA" sz="1400" b="1">
                  <a:solidFill>
                    <a:schemeClr val="accent1"/>
                  </a:solidFill>
                </a:rPr>
                <a:t>processes</a:t>
              </a:r>
            </a:p>
            <a:p>
              <a:pPr marL="0" lvl="1" algn="ctr" eaLnBrk="0" hangingPunct="0">
                <a:lnSpc>
                  <a:spcPct val="90000"/>
                </a:lnSpc>
                <a:spcAft>
                  <a:spcPts val="300"/>
                </a:spcAft>
              </a:pPr>
              <a:r>
                <a:rPr lang="en-CA" sz="1400" b="1">
                  <a:solidFill>
                    <a:schemeClr val="accent1"/>
                  </a:solidFill>
                </a:rPr>
                <a:t/>
              </a:r>
              <a:br>
                <a:rPr lang="en-CA" sz="1400" b="1">
                  <a:solidFill>
                    <a:schemeClr val="accent1"/>
                  </a:solidFill>
                </a:rPr>
              </a:br>
              <a:endParaRPr lang="en-CA" sz="1400" b="1">
                <a:solidFill>
                  <a:schemeClr val="accent1"/>
                </a:solidFill>
              </a:endParaRPr>
            </a:p>
          </p:txBody>
        </p:sp>
      </p:grpSp>
      <p:grpSp>
        <p:nvGrpSpPr>
          <p:cNvPr id="3" name="Group 21"/>
          <p:cNvGrpSpPr>
            <a:grpSpLocks/>
          </p:cNvGrpSpPr>
          <p:nvPr/>
        </p:nvGrpSpPr>
        <p:grpSpPr bwMode="auto">
          <a:xfrm>
            <a:off x="4787900" y="2265363"/>
            <a:ext cx="2024063" cy="3121025"/>
            <a:chOff x="290284" y="2528593"/>
            <a:chExt cx="1567543" cy="2563765"/>
          </a:xfrm>
        </p:grpSpPr>
        <p:pic>
          <p:nvPicPr>
            <p:cNvPr id="26639" name="Picture 4" descr="a2.png">
              <a:hlinkClick r:id="rId2"/>
            </p:cNvPr>
            <p:cNvPicPr preferRelativeResize="0">
              <a:picLocks/>
            </p:cNvPicPr>
            <p:nvPr/>
          </p:nvPicPr>
          <p:blipFill>
            <a:blip r:embed="rId3"/>
            <a:srcRect/>
            <a:stretch>
              <a:fillRect/>
            </a:stretch>
          </p:blipFill>
          <p:spPr bwMode="auto">
            <a:xfrm>
              <a:off x="315294" y="2528593"/>
              <a:ext cx="1517522" cy="2344041"/>
            </a:xfrm>
            <a:prstGeom prst="rect">
              <a:avLst/>
            </a:prstGeom>
            <a:noFill/>
            <a:ln w="9525">
              <a:noFill/>
              <a:miter lim="800000"/>
              <a:headEnd/>
              <a:tailEnd/>
            </a:ln>
          </p:spPr>
        </p:pic>
        <p:sp>
          <p:nvSpPr>
            <p:cNvPr id="26640" name="Rectangle 4">
              <a:hlinkClick r:id="rId2"/>
            </p:cNvPr>
            <p:cNvSpPr>
              <a:spLocks noChangeArrowheads="1"/>
            </p:cNvSpPr>
            <p:nvPr/>
          </p:nvSpPr>
          <p:spPr bwMode="auto">
            <a:xfrm>
              <a:off x="290284" y="3536387"/>
              <a:ext cx="1567543" cy="1555971"/>
            </a:xfrm>
            <a:prstGeom prst="rect">
              <a:avLst/>
            </a:prstGeom>
            <a:noFill/>
            <a:ln w="9525">
              <a:noFill/>
              <a:miter lim="800000"/>
              <a:headEnd/>
              <a:tailEnd/>
            </a:ln>
          </p:spPr>
          <p:txBody>
            <a:bodyPr>
              <a:spAutoFit/>
            </a:bodyPr>
            <a:lstStyle/>
            <a:p>
              <a:pPr marL="0" lvl="1" algn="ctr" eaLnBrk="0" hangingPunct="0">
                <a:lnSpc>
                  <a:spcPct val="90000"/>
                </a:lnSpc>
                <a:spcAft>
                  <a:spcPts val="300"/>
                </a:spcAft>
              </a:pPr>
              <a:endParaRPr lang="en-CA" sz="1100">
                <a:solidFill>
                  <a:schemeClr val="accent1"/>
                </a:solidFill>
              </a:endParaRPr>
            </a:p>
            <a:p>
              <a:pPr marL="0" lvl="1" algn="ctr" eaLnBrk="0" hangingPunct="0">
                <a:lnSpc>
                  <a:spcPct val="90000"/>
                </a:lnSpc>
                <a:spcAft>
                  <a:spcPts val="300"/>
                </a:spcAft>
              </a:pPr>
              <a:r>
                <a:rPr lang="en-CA" sz="1400" b="1">
                  <a:solidFill>
                    <a:schemeClr val="accent1"/>
                  </a:solidFill>
                </a:rPr>
                <a:t>People and </a:t>
              </a:r>
              <a:br>
                <a:rPr lang="en-CA" sz="1400" b="1">
                  <a:solidFill>
                    <a:schemeClr val="accent1"/>
                  </a:solidFill>
                </a:rPr>
              </a:br>
              <a:r>
                <a:rPr lang="en-CA" sz="1400" b="1">
                  <a:solidFill>
                    <a:schemeClr val="accent1"/>
                  </a:solidFill>
                </a:rPr>
                <a:t>businesses </a:t>
              </a:r>
              <a:br>
                <a:rPr lang="en-CA" sz="1400" b="1">
                  <a:solidFill>
                    <a:schemeClr val="accent1"/>
                  </a:solidFill>
                </a:rPr>
              </a:br>
              <a:r>
                <a:rPr lang="en-CA" sz="1400" b="1">
                  <a:solidFill>
                    <a:schemeClr val="accent1"/>
                  </a:solidFill>
                </a:rPr>
                <a:t>embrace </a:t>
              </a:r>
              <a:br>
                <a:rPr lang="en-CA" sz="1400" b="1">
                  <a:solidFill>
                    <a:schemeClr val="accent1"/>
                  </a:solidFill>
                </a:rPr>
              </a:br>
              <a:r>
                <a:rPr lang="en-CA" sz="1400" b="1">
                  <a:solidFill>
                    <a:schemeClr val="accent1"/>
                  </a:solidFill>
                </a:rPr>
                <a:t>‘living with </a:t>
              </a:r>
              <a:br>
                <a:rPr lang="en-CA" sz="1400" b="1">
                  <a:solidFill>
                    <a:schemeClr val="accent1"/>
                  </a:solidFill>
                </a:rPr>
              </a:br>
              <a:r>
                <a:rPr lang="en-CA" sz="1400" b="1">
                  <a:solidFill>
                    <a:schemeClr val="accent1"/>
                  </a:solidFill>
                </a:rPr>
                <a:t>water’</a:t>
              </a:r>
            </a:p>
            <a:p>
              <a:pPr marL="0" lvl="1" algn="ctr" eaLnBrk="0" hangingPunct="0">
                <a:lnSpc>
                  <a:spcPct val="90000"/>
                </a:lnSpc>
                <a:spcAft>
                  <a:spcPts val="300"/>
                </a:spcAft>
              </a:pPr>
              <a:endParaRPr lang="en-CA" sz="1400" b="1">
                <a:solidFill>
                  <a:schemeClr val="accent1"/>
                </a:solidFill>
              </a:endParaRPr>
            </a:p>
            <a:p>
              <a:pPr marL="0" lvl="1" algn="ctr" eaLnBrk="0" hangingPunct="0">
                <a:lnSpc>
                  <a:spcPct val="90000"/>
                </a:lnSpc>
                <a:spcAft>
                  <a:spcPts val="300"/>
                </a:spcAft>
              </a:pPr>
              <a:r>
                <a:rPr lang="en-CA" sz="1400" b="1">
                  <a:solidFill>
                    <a:schemeClr val="accent1"/>
                  </a:solidFill>
                </a:rPr>
                <a:t/>
              </a:r>
              <a:br>
                <a:rPr lang="en-CA" sz="1400" b="1">
                  <a:solidFill>
                    <a:schemeClr val="accent1"/>
                  </a:solidFill>
                </a:rPr>
              </a:br>
              <a:endParaRPr lang="en-CA" sz="1400" b="1">
                <a:solidFill>
                  <a:schemeClr val="accent1"/>
                </a:solidFill>
              </a:endParaRPr>
            </a:p>
          </p:txBody>
        </p:sp>
      </p:grpSp>
      <p:grpSp>
        <p:nvGrpSpPr>
          <p:cNvPr id="4" name="Group 21"/>
          <p:cNvGrpSpPr>
            <a:grpSpLocks/>
          </p:cNvGrpSpPr>
          <p:nvPr/>
        </p:nvGrpSpPr>
        <p:grpSpPr bwMode="auto">
          <a:xfrm>
            <a:off x="6854825" y="1970088"/>
            <a:ext cx="1947863" cy="2444750"/>
            <a:chOff x="324751" y="2528593"/>
            <a:chExt cx="1567543" cy="2344041"/>
          </a:xfrm>
        </p:grpSpPr>
        <p:pic>
          <p:nvPicPr>
            <p:cNvPr id="26637" name="Picture 4" descr="a2.png">
              <a:hlinkClick r:id="rId2"/>
            </p:cNvPr>
            <p:cNvPicPr preferRelativeResize="0">
              <a:picLocks/>
            </p:cNvPicPr>
            <p:nvPr/>
          </p:nvPicPr>
          <p:blipFill>
            <a:blip r:embed="rId3"/>
            <a:srcRect/>
            <a:stretch>
              <a:fillRect/>
            </a:stretch>
          </p:blipFill>
          <p:spPr bwMode="auto">
            <a:xfrm>
              <a:off x="342252" y="2528593"/>
              <a:ext cx="1517522" cy="2344041"/>
            </a:xfrm>
            <a:prstGeom prst="rect">
              <a:avLst/>
            </a:prstGeom>
            <a:noFill/>
            <a:ln w="9525">
              <a:noFill/>
              <a:miter lim="800000"/>
              <a:headEnd/>
              <a:tailEnd/>
            </a:ln>
          </p:spPr>
        </p:pic>
        <p:sp>
          <p:nvSpPr>
            <p:cNvPr id="26638" name="Rectangle 4">
              <a:hlinkClick r:id="rId2"/>
            </p:cNvPr>
            <p:cNvSpPr>
              <a:spLocks noChangeArrowheads="1"/>
            </p:cNvSpPr>
            <p:nvPr/>
          </p:nvSpPr>
          <p:spPr bwMode="auto">
            <a:xfrm>
              <a:off x="324751" y="3481313"/>
              <a:ext cx="1567543" cy="1319665"/>
            </a:xfrm>
            <a:prstGeom prst="rect">
              <a:avLst/>
            </a:prstGeom>
            <a:noFill/>
            <a:ln w="9525">
              <a:noFill/>
              <a:miter lim="800000"/>
              <a:headEnd/>
              <a:tailEnd/>
            </a:ln>
          </p:spPr>
          <p:txBody>
            <a:bodyPr>
              <a:spAutoFit/>
            </a:bodyPr>
            <a:lstStyle/>
            <a:p>
              <a:pPr marL="0" lvl="1" algn="ctr" eaLnBrk="0" hangingPunct="0">
                <a:lnSpc>
                  <a:spcPct val="90000"/>
                </a:lnSpc>
                <a:spcAft>
                  <a:spcPts val="300"/>
                </a:spcAft>
              </a:pPr>
              <a:endParaRPr lang="en-CA" sz="1400" b="1">
                <a:solidFill>
                  <a:schemeClr val="accent1"/>
                </a:solidFill>
              </a:endParaRPr>
            </a:p>
            <a:p>
              <a:pPr marL="0" lvl="1" algn="ctr" eaLnBrk="0" hangingPunct="0">
                <a:lnSpc>
                  <a:spcPct val="90000"/>
                </a:lnSpc>
                <a:spcAft>
                  <a:spcPts val="300"/>
                </a:spcAft>
              </a:pPr>
              <a:r>
                <a:rPr lang="en-CA" sz="1400" b="1">
                  <a:solidFill>
                    <a:schemeClr val="accent1"/>
                  </a:solidFill>
                </a:rPr>
                <a:t>Physical infrastructure </a:t>
              </a:r>
              <a:br>
                <a:rPr lang="en-CA" sz="1400" b="1">
                  <a:solidFill>
                    <a:schemeClr val="accent1"/>
                  </a:solidFill>
                </a:rPr>
              </a:br>
              <a:r>
                <a:rPr lang="en-CA" sz="1400" b="1">
                  <a:solidFill>
                    <a:schemeClr val="accent1"/>
                  </a:solidFill>
                </a:rPr>
                <a:t>is ‘green’</a:t>
              </a:r>
              <a:r>
                <a:rPr lang="en-CA"/>
                <a:t> </a:t>
              </a:r>
              <a:endParaRPr lang="en-CA" sz="1200" b="1">
                <a:solidFill>
                  <a:schemeClr val="accent1"/>
                </a:solidFill>
              </a:endParaRPr>
            </a:p>
            <a:p>
              <a:pPr marL="0" lvl="1" algn="ctr" eaLnBrk="0" hangingPunct="0">
                <a:lnSpc>
                  <a:spcPct val="90000"/>
                </a:lnSpc>
                <a:spcAft>
                  <a:spcPts val="300"/>
                </a:spcAft>
              </a:pPr>
              <a:r>
                <a:rPr lang="en-CA" sz="1400" b="1">
                  <a:solidFill>
                    <a:schemeClr val="accent1"/>
                  </a:solidFill>
                </a:rPr>
                <a:t/>
              </a:r>
              <a:br>
                <a:rPr lang="en-CA" sz="1400" b="1">
                  <a:solidFill>
                    <a:schemeClr val="accent1"/>
                  </a:solidFill>
                </a:rPr>
              </a:br>
              <a:endParaRPr lang="en-CA" sz="1400" b="1">
                <a:solidFill>
                  <a:schemeClr val="accent1"/>
                </a:solidFill>
              </a:endParaRPr>
            </a:p>
          </p:txBody>
        </p:sp>
      </p:grpSp>
      <p:grpSp>
        <p:nvGrpSpPr>
          <p:cNvPr id="9" name="Group 8"/>
          <p:cNvGrpSpPr>
            <a:grpSpLocks/>
          </p:cNvGrpSpPr>
          <p:nvPr/>
        </p:nvGrpSpPr>
        <p:grpSpPr bwMode="auto">
          <a:xfrm>
            <a:off x="-6350" y="5456238"/>
            <a:ext cx="9156700" cy="1408112"/>
            <a:chOff x="-6096" y="5456549"/>
            <a:chExt cx="9156192" cy="1407545"/>
          </a:xfrm>
        </p:grpSpPr>
        <p:sp>
          <p:nvSpPr>
            <p:cNvPr id="11" name="Rectangle 10"/>
            <p:cNvSpPr/>
            <p:nvPr/>
          </p:nvSpPr>
          <p:spPr>
            <a:xfrm>
              <a:off x="0" y="5460040"/>
              <a:ext cx="9144000" cy="1397960"/>
            </a:xfrm>
            <a:prstGeom prst="rect">
              <a:avLst/>
            </a:prstGeom>
            <a:gradFill>
              <a:gsLst>
                <a:gs pos="19000">
                  <a:schemeClr val="bg1">
                    <a:alpha val="26000"/>
                  </a:schemeClr>
                </a:gs>
                <a:gs pos="69000">
                  <a:srgbClr val="00487D">
                    <a:alpha val="96000"/>
                  </a:srgbClr>
                </a:gs>
                <a:gs pos="100000">
                  <a:srgbClr val="00487D">
                    <a:alpha val="75000"/>
                  </a:srgbClr>
                </a:gs>
              </a:gsLst>
              <a:lin ang="0" scaled="0"/>
            </a:gradFill>
            <a:ln w="3175">
              <a:noFill/>
            </a:ln>
          </p:spPr>
          <p:txBody>
            <a:bodyPr lIns="731520" tIns="91440" rIns="274320"/>
            <a:lstStyle/>
            <a:p>
              <a:pPr eaLnBrk="0" hangingPunct="0">
                <a:defRPr/>
              </a:pPr>
              <a:r>
                <a:rPr lang="en-US" sz="1600" i="1">
                  <a:solidFill>
                    <a:schemeClr val="bg1"/>
                  </a:solidFill>
                </a:rPr>
                <a:t>We can’t expect people to appreciate water unless they can actually see it and experience it. It aesthetically enriches the city, but it also keeps water in front of people so they understand and value it.”</a:t>
              </a:r>
            </a:p>
          </p:txBody>
        </p:sp>
        <p:pic>
          <p:nvPicPr>
            <p:cNvPr id="26635" name="Picture 9"/>
            <p:cNvPicPr>
              <a:picLocks noChangeAspect="1"/>
            </p:cNvPicPr>
            <p:nvPr/>
          </p:nvPicPr>
          <p:blipFill>
            <a:blip r:embed="rId4"/>
            <a:srcRect l="36282" t="23216" r="35938" b="63264"/>
            <a:stretch>
              <a:fillRect/>
            </a:stretch>
          </p:blipFill>
          <p:spPr bwMode="auto">
            <a:xfrm>
              <a:off x="37324" y="5520034"/>
              <a:ext cx="621101" cy="406400"/>
            </a:xfrm>
            <a:prstGeom prst="rect">
              <a:avLst/>
            </a:prstGeom>
            <a:noFill/>
            <a:ln w="9525">
              <a:noFill/>
              <a:miter lim="800000"/>
              <a:headEnd/>
              <a:tailEnd/>
            </a:ln>
          </p:spPr>
        </p:pic>
        <p:sp>
          <p:nvSpPr>
            <p:cNvPr id="26636" name="Rectangle 11"/>
            <p:cNvSpPr>
              <a:spLocks noChangeArrowheads="1"/>
            </p:cNvSpPr>
            <p:nvPr/>
          </p:nvSpPr>
          <p:spPr bwMode="auto">
            <a:xfrm>
              <a:off x="4308490" y="6310279"/>
              <a:ext cx="4571746" cy="487166"/>
            </a:xfrm>
            <a:prstGeom prst="rect">
              <a:avLst/>
            </a:prstGeom>
            <a:noFill/>
            <a:ln w="9525">
              <a:noFill/>
              <a:miter lim="800000"/>
              <a:headEnd/>
              <a:tailEnd/>
            </a:ln>
          </p:spPr>
          <p:txBody>
            <a:bodyPr>
              <a:spAutoFit/>
            </a:bodyPr>
            <a:lstStyle/>
            <a:p>
              <a:pPr algn="r"/>
              <a:r>
                <a:rPr lang="en-CA" sz="1400" b="1">
                  <a:solidFill>
                    <a:schemeClr val="bg1"/>
                  </a:solidFill>
                </a:rPr>
                <a:t>– Glen T. Daigger, </a:t>
              </a:r>
            </a:p>
            <a:p>
              <a:pPr algn="r"/>
              <a:r>
                <a:rPr lang="en-CA" sz="1200">
                  <a:solidFill>
                    <a:schemeClr val="bg1"/>
                  </a:solidFill>
                </a:rPr>
                <a:t>Sr. Vice President &amp; CTO, CH2M HILL</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500"/>
                                        <p:tgtEl>
                                          <p:spTgt spid="307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500" fill="hold"/>
                                        <p:tgtEl>
                                          <p:spTgt spid="22"/>
                                        </p:tgtEl>
                                        <p:attrNameLst>
                                          <p:attrName>ppt_x</p:attrName>
                                        </p:attrNameLst>
                                      </p:cBhvr>
                                      <p:tavLst>
                                        <p:tav tm="0">
                                          <p:val>
                                            <p:strVal val="#ppt_x"/>
                                          </p:val>
                                        </p:tav>
                                        <p:tav tm="100000">
                                          <p:val>
                                            <p:strVal val="#ppt_x"/>
                                          </p:val>
                                        </p:tav>
                                      </p:tavLst>
                                    </p:anim>
                                    <p:anim calcmode="lin" valueType="num">
                                      <p:cBhvr additive="base">
                                        <p:cTn id="16" dur="1500" fill="hold"/>
                                        <p:tgtEl>
                                          <p:spTgt spid="22"/>
                                        </p:tgtEl>
                                        <p:attrNameLst>
                                          <p:attrName>ppt_y</p:attrName>
                                        </p:attrNameLst>
                                      </p:cBhvr>
                                      <p:tavLst>
                                        <p:tav tm="0">
                                          <p:val>
                                            <p:strVal val="0-#ppt_h/2"/>
                                          </p:val>
                                        </p:tav>
                                        <p:tav tm="100000">
                                          <p:val>
                                            <p:strVal val="#ppt_y"/>
                                          </p:val>
                                        </p:tav>
                                      </p:tavLst>
                                    </p:anim>
                                  </p:childTnLst>
                                </p:cTn>
                              </p:par>
                            </p:childTnLst>
                          </p:cTn>
                        </p:par>
                        <p:par>
                          <p:cTn id="17" fill="hold">
                            <p:stCondLst>
                              <p:cond delay="2500"/>
                            </p:stCondLst>
                            <p:childTnLst>
                              <p:par>
                                <p:cTn id="18" presetID="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1500" fill="hold"/>
                                        <p:tgtEl>
                                          <p:spTgt spid="2"/>
                                        </p:tgtEl>
                                        <p:attrNameLst>
                                          <p:attrName>ppt_x</p:attrName>
                                        </p:attrNameLst>
                                      </p:cBhvr>
                                      <p:tavLst>
                                        <p:tav tm="0">
                                          <p:val>
                                            <p:strVal val="#ppt_x"/>
                                          </p:val>
                                        </p:tav>
                                        <p:tav tm="100000">
                                          <p:val>
                                            <p:strVal val="#ppt_x"/>
                                          </p:val>
                                        </p:tav>
                                      </p:tavLst>
                                    </p:anim>
                                    <p:anim calcmode="lin" valueType="num">
                                      <p:cBhvr additive="base">
                                        <p:cTn id="21" dur="1500" fill="hold"/>
                                        <p:tgtEl>
                                          <p:spTgt spid="2"/>
                                        </p:tgtEl>
                                        <p:attrNameLst>
                                          <p:attrName>ppt_y</p:attrName>
                                        </p:attrNameLst>
                                      </p:cBhvr>
                                      <p:tavLst>
                                        <p:tav tm="0">
                                          <p:val>
                                            <p:strVal val="0-#ppt_h/2"/>
                                          </p:val>
                                        </p:tav>
                                        <p:tav tm="100000">
                                          <p:val>
                                            <p:strVal val="#ppt_y"/>
                                          </p:val>
                                        </p:tav>
                                      </p:tavLst>
                                    </p:anim>
                                  </p:childTnLst>
                                </p:cTn>
                              </p:par>
                            </p:childTnLst>
                          </p:cTn>
                        </p:par>
                        <p:par>
                          <p:cTn id="22" fill="hold">
                            <p:stCondLst>
                              <p:cond delay="4000"/>
                            </p:stCondLst>
                            <p:childTnLst>
                              <p:par>
                                <p:cTn id="23" presetID="2" presetClass="entr" presetSubtype="1"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1500" fill="hold"/>
                                        <p:tgtEl>
                                          <p:spTgt spid="3"/>
                                        </p:tgtEl>
                                        <p:attrNameLst>
                                          <p:attrName>ppt_x</p:attrName>
                                        </p:attrNameLst>
                                      </p:cBhvr>
                                      <p:tavLst>
                                        <p:tav tm="0">
                                          <p:val>
                                            <p:strVal val="#ppt_x"/>
                                          </p:val>
                                        </p:tav>
                                        <p:tav tm="100000">
                                          <p:val>
                                            <p:strVal val="#ppt_x"/>
                                          </p:val>
                                        </p:tav>
                                      </p:tavLst>
                                    </p:anim>
                                    <p:anim calcmode="lin" valueType="num">
                                      <p:cBhvr additive="base">
                                        <p:cTn id="26" dur="1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5500"/>
                            </p:stCondLst>
                            <p:childTnLst>
                              <p:par>
                                <p:cTn id="28" presetID="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1500" fill="hold"/>
                                        <p:tgtEl>
                                          <p:spTgt spid="4"/>
                                        </p:tgtEl>
                                        <p:attrNameLst>
                                          <p:attrName>ppt_x</p:attrName>
                                        </p:attrNameLst>
                                      </p:cBhvr>
                                      <p:tavLst>
                                        <p:tav tm="0">
                                          <p:val>
                                            <p:strVal val="#ppt_x"/>
                                          </p:val>
                                        </p:tav>
                                        <p:tav tm="100000">
                                          <p:val>
                                            <p:strVal val="#ppt_x"/>
                                          </p:val>
                                        </p:tav>
                                      </p:tavLst>
                                    </p:anim>
                                    <p:anim calcmode="lin" valueType="num">
                                      <p:cBhvr additive="base">
                                        <p:cTn id="31" dur="1500" fill="hold"/>
                                        <p:tgtEl>
                                          <p:spTgt spid="4"/>
                                        </p:tgtEl>
                                        <p:attrNameLst>
                                          <p:attrName>ppt_y</p:attrName>
                                        </p:attrNameLst>
                                      </p:cBhvr>
                                      <p:tavLst>
                                        <p:tav tm="0">
                                          <p:val>
                                            <p:strVal val="0-#ppt_h/2"/>
                                          </p:val>
                                        </p:tav>
                                        <p:tav tm="100000">
                                          <p:val>
                                            <p:strVal val="#ppt_y"/>
                                          </p:val>
                                        </p:tav>
                                      </p:tavLst>
                                    </p:anim>
                                  </p:childTnLst>
                                </p:cTn>
                              </p:par>
                            </p:childTnLst>
                          </p:cTn>
                        </p:par>
                        <p:par>
                          <p:cTn id="32" fill="hold">
                            <p:stCondLst>
                              <p:cond delay="7000"/>
                            </p:stCondLst>
                            <p:childTnLst>
                              <p:par>
                                <p:cTn id="33" presetID="55"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strVal val="#ppt_w*0.70"/>
                                          </p:val>
                                        </p:tav>
                                        <p:tav tm="100000">
                                          <p:val>
                                            <p:strVal val="#ppt_w"/>
                                          </p:val>
                                        </p:tav>
                                      </p:tavLst>
                                    </p:anim>
                                    <p:anim calcmode="lin" valueType="num">
                                      <p:cBhvr>
                                        <p:cTn id="36" dur="1000" fill="hold"/>
                                        <p:tgtEl>
                                          <p:spTgt spid="9"/>
                                        </p:tgtEl>
                                        <p:attrNameLst>
                                          <p:attrName>ppt_h</p:attrName>
                                        </p:attrNameLst>
                                      </p:cBhvr>
                                      <p:tavLst>
                                        <p:tav tm="0">
                                          <p:val>
                                            <p:strVal val="#ppt_h"/>
                                          </p:val>
                                        </p:tav>
                                        <p:tav tm="100000">
                                          <p:val>
                                            <p:strVal val="#ppt_h"/>
                                          </p:val>
                                        </p:tav>
                                      </p:tavLst>
                                    </p:anim>
                                    <p:animEffect transition="in" filter="fade">
                                      <p:cBhvr>
                                        <p:cTn id="3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457200" y="520700"/>
            <a:ext cx="6858000" cy="758825"/>
          </a:xfrm>
        </p:spPr>
        <p:txBody>
          <a:bodyPr/>
          <a:lstStyle/>
          <a:p>
            <a:r>
              <a:rPr lang="en-CA" altLang="en-US" smtClean="0"/>
              <a:t>A BLUE CITY HAS A CULTURE </a:t>
            </a:r>
            <a:br>
              <a:rPr lang="en-CA" altLang="en-US" smtClean="0"/>
            </a:br>
            <a:r>
              <a:rPr lang="en-CA" altLang="en-US" smtClean="0"/>
              <a:t>OF CONSERVATION</a:t>
            </a:r>
          </a:p>
        </p:txBody>
      </p:sp>
      <p:sp>
        <p:nvSpPr>
          <p:cNvPr id="27650" name="Text Box 29"/>
          <p:cNvSpPr txBox="1">
            <a:spLocks noChangeArrowheads="1"/>
          </p:cNvSpPr>
          <p:nvPr/>
        </p:nvSpPr>
        <p:spPr bwMode="auto">
          <a:xfrm>
            <a:off x="444500" y="1752600"/>
            <a:ext cx="8432800" cy="366713"/>
          </a:xfrm>
          <a:prstGeom prst="rect">
            <a:avLst/>
          </a:prstGeom>
          <a:noFill/>
          <a:ln w="9525">
            <a:noFill/>
            <a:miter lim="800000"/>
            <a:headEnd/>
            <a:tailEnd/>
          </a:ln>
        </p:spPr>
        <p:txBody>
          <a:bodyPr>
            <a:spAutoFit/>
          </a:bodyPr>
          <a:lstStyle/>
          <a:p>
            <a:pPr>
              <a:spcBef>
                <a:spcPct val="50000"/>
              </a:spcBef>
            </a:pPr>
            <a:endParaRPr lang="en-US"/>
          </a:p>
        </p:txBody>
      </p:sp>
      <p:sp>
        <p:nvSpPr>
          <p:cNvPr id="52254" name="Text Box 30"/>
          <p:cNvSpPr txBox="1">
            <a:spLocks noChangeArrowheads="1"/>
          </p:cNvSpPr>
          <p:nvPr/>
        </p:nvSpPr>
        <p:spPr bwMode="auto">
          <a:xfrm>
            <a:off x="1719263" y="1824038"/>
            <a:ext cx="6853237" cy="447675"/>
          </a:xfrm>
          <a:prstGeom prst="rect">
            <a:avLst/>
          </a:prstGeom>
          <a:noFill/>
          <a:ln w="9525">
            <a:noFill/>
            <a:miter lim="800000"/>
            <a:headEnd/>
            <a:tailEnd/>
          </a:ln>
        </p:spPr>
        <p:txBody>
          <a:bodyPr>
            <a:spAutoFit/>
          </a:bodyPr>
          <a:lstStyle/>
          <a:p>
            <a:pPr>
              <a:lnSpc>
                <a:spcPct val="115000"/>
              </a:lnSpc>
              <a:spcBef>
                <a:spcPct val="15000"/>
              </a:spcBef>
              <a:spcAft>
                <a:spcPct val="5000"/>
              </a:spcAft>
            </a:pPr>
            <a:r>
              <a:rPr lang="en-CA" sz="2000">
                <a:solidFill>
                  <a:schemeClr val="bg1"/>
                </a:solidFill>
              </a:rPr>
              <a:t>It puts all water sources to best use</a:t>
            </a:r>
            <a:endParaRPr lang="en-CA" sz="2000">
              <a:solidFill>
                <a:srgbClr val="FFCC00"/>
              </a:solidFill>
            </a:endParaRPr>
          </a:p>
        </p:txBody>
      </p:sp>
      <p:sp>
        <p:nvSpPr>
          <p:cNvPr id="27652" name="AutoShape 3"/>
          <p:cNvSpPr>
            <a:spLocks noChangeAspect="1" noChangeArrowheads="1" noTextEdit="1"/>
          </p:cNvSpPr>
          <p:nvPr/>
        </p:nvSpPr>
        <p:spPr bwMode="auto">
          <a:xfrm>
            <a:off x="10477500" y="4651375"/>
            <a:ext cx="1790700" cy="1409700"/>
          </a:xfrm>
          <a:prstGeom prst="rect">
            <a:avLst/>
          </a:prstGeom>
          <a:noFill/>
          <a:ln w="9525">
            <a:noFill/>
            <a:miter lim="800000"/>
            <a:headEnd/>
            <a:tailEnd/>
          </a:ln>
        </p:spPr>
        <p:txBody>
          <a:bodyPr/>
          <a:lstStyle/>
          <a:p>
            <a:endParaRPr lang="en-US"/>
          </a:p>
        </p:txBody>
      </p:sp>
      <p:pic>
        <p:nvPicPr>
          <p:cNvPr id="23" name="Picture 22" descr="icon 49.png"/>
          <p:cNvPicPr>
            <a:picLocks noChangeAspect="1"/>
          </p:cNvPicPr>
          <p:nvPr/>
        </p:nvPicPr>
        <p:blipFill>
          <a:blip r:embed="rId3"/>
          <a:srcRect/>
          <a:stretch>
            <a:fillRect/>
          </a:stretch>
        </p:blipFill>
        <p:spPr bwMode="auto">
          <a:xfrm>
            <a:off x="569913" y="4217988"/>
            <a:ext cx="874712" cy="847725"/>
          </a:xfrm>
          <a:prstGeom prst="rect">
            <a:avLst/>
          </a:prstGeom>
          <a:noFill/>
          <a:ln w="9525">
            <a:noFill/>
            <a:miter lim="800000"/>
            <a:headEnd/>
            <a:tailEnd/>
          </a:ln>
        </p:spPr>
      </p:pic>
      <p:pic>
        <p:nvPicPr>
          <p:cNvPr id="26" name="Picture 25" descr="icon 53.png"/>
          <p:cNvPicPr>
            <a:picLocks noChangeAspect="1"/>
          </p:cNvPicPr>
          <p:nvPr/>
        </p:nvPicPr>
        <p:blipFill>
          <a:blip r:embed="rId4"/>
          <a:srcRect/>
          <a:stretch>
            <a:fillRect/>
          </a:stretch>
        </p:blipFill>
        <p:spPr bwMode="auto">
          <a:xfrm>
            <a:off x="514350" y="5478463"/>
            <a:ext cx="985838" cy="866775"/>
          </a:xfrm>
          <a:prstGeom prst="rect">
            <a:avLst/>
          </a:prstGeom>
          <a:noFill/>
          <a:ln w="9525">
            <a:noFill/>
            <a:miter lim="800000"/>
            <a:headEnd/>
            <a:tailEnd/>
          </a:ln>
        </p:spPr>
      </p:pic>
      <p:pic>
        <p:nvPicPr>
          <p:cNvPr id="27" name="Picture 26" descr="icon 38.png"/>
          <p:cNvPicPr>
            <a:picLocks noChangeAspect="1"/>
          </p:cNvPicPr>
          <p:nvPr/>
        </p:nvPicPr>
        <p:blipFill>
          <a:blip r:embed="rId5"/>
          <a:srcRect/>
          <a:stretch>
            <a:fillRect/>
          </a:stretch>
        </p:blipFill>
        <p:spPr bwMode="auto">
          <a:xfrm>
            <a:off x="469900" y="1609725"/>
            <a:ext cx="1074738" cy="876300"/>
          </a:xfrm>
          <a:prstGeom prst="rect">
            <a:avLst/>
          </a:prstGeom>
          <a:noFill/>
          <a:ln w="9525">
            <a:noFill/>
            <a:miter lim="800000"/>
            <a:headEnd/>
            <a:tailEnd/>
          </a:ln>
        </p:spPr>
      </p:pic>
      <p:sp>
        <p:nvSpPr>
          <p:cNvPr id="32" name="Text Box 30"/>
          <p:cNvSpPr txBox="1">
            <a:spLocks noChangeArrowheads="1"/>
          </p:cNvSpPr>
          <p:nvPr/>
        </p:nvSpPr>
        <p:spPr bwMode="auto">
          <a:xfrm>
            <a:off x="1719263" y="5689600"/>
            <a:ext cx="6853237" cy="446088"/>
          </a:xfrm>
          <a:prstGeom prst="rect">
            <a:avLst/>
          </a:prstGeom>
          <a:noFill/>
          <a:ln w="9525">
            <a:noFill/>
            <a:miter lim="800000"/>
            <a:headEnd/>
            <a:tailEnd/>
          </a:ln>
        </p:spPr>
        <p:txBody>
          <a:bodyPr>
            <a:spAutoFit/>
          </a:bodyPr>
          <a:lstStyle/>
          <a:p>
            <a:pPr>
              <a:lnSpc>
                <a:spcPct val="115000"/>
              </a:lnSpc>
              <a:spcBef>
                <a:spcPct val="15000"/>
              </a:spcBef>
              <a:spcAft>
                <a:spcPct val="5000"/>
              </a:spcAft>
            </a:pPr>
            <a:r>
              <a:rPr lang="en-CA" sz="2000">
                <a:solidFill>
                  <a:schemeClr val="bg1"/>
                </a:solidFill>
              </a:rPr>
              <a:t>It relies on local water sources, such as stormwater</a:t>
            </a:r>
            <a:endParaRPr lang="en-CA" sz="2000">
              <a:solidFill>
                <a:srgbClr val="FFCC00"/>
              </a:solidFill>
            </a:endParaRPr>
          </a:p>
        </p:txBody>
      </p:sp>
      <p:sp>
        <p:nvSpPr>
          <p:cNvPr id="33" name="Text Box 30"/>
          <p:cNvSpPr txBox="1">
            <a:spLocks noChangeArrowheads="1"/>
          </p:cNvSpPr>
          <p:nvPr/>
        </p:nvSpPr>
        <p:spPr bwMode="auto">
          <a:xfrm>
            <a:off x="1719263" y="4391025"/>
            <a:ext cx="6853237" cy="446088"/>
          </a:xfrm>
          <a:prstGeom prst="rect">
            <a:avLst/>
          </a:prstGeom>
          <a:noFill/>
          <a:ln w="9525">
            <a:noFill/>
            <a:miter lim="800000"/>
            <a:headEnd/>
            <a:tailEnd/>
          </a:ln>
        </p:spPr>
        <p:txBody>
          <a:bodyPr>
            <a:spAutoFit/>
          </a:bodyPr>
          <a:lstStyle/>
          <a:p>
            <a:pPr>
              <a:lnSpc>
                <a:spcPct val="115000"/>
              </a:lnSpc>
              <a:spcBef>
                <a:spcPct val="15000"/>
              </a:spcBef>
              <a:spcAft>
                <a:spcPct val="5000"/>
              </a:spcAft>
            </a:pPr>
            <a:r>
              <a:rPr lang="en-CA" sz="2000">
                <a:solidFill>
                  <a:schemeClr val="bg1"/>
                </a:solidFill>
              </a:rPr>
              <a:t>Its zoning bylaws encourage sustainable development</a:t>
            </a:r>
            <a:endParaRPr lang="en-CA" sz="2000">
              <a:solidFill>
                <a:srgbClr val="FFCC00"/>
              </a:solidFill>
            </a:endParaRPr>
          </a:p>
        </p:txBody>
      </p:sp>
      <p:sp>
        <p:nvSpPr>
          <p:cNvPr id="34" name="Text Box 30"/>
          <p:cNvSpPr txBox="1">
            <a:spLocks noChangeArrowheads="1"/>
          </p:cNvSpPr>
          <p:nvPr/>
        </p:nvSpPr>
        <p:spPr bwMode="auto">
          <a:xfrm>
            <a:off x="1719263" y="3122613"/>
            <a:ext cx="6853237" cy="415925"/>
          </a:xfrm>
          <a:prstGeom prst="rect">
            <a:avLst/>
          </a:prstGeom>
          <a:noFill/>
          <a:ln w="9525">
            <a:noFill/>
            <a:miter lim="800000"/>
            <a:headEnd/>
            <a:tailEnd/>
          </a:ln>
        </p:spPr>
        <p:txBody>
          <a:bodyPr>
            <a:spAutoFit/>
          </a:bodyPr>
          <a:lstStyle/>
          <a:p>
            <a:pPr>
              <a:lnSpc>
                <a:spcPct val="115000"/>
              </a:lnSpc>
              <a:spcBef>
                <a:spcPct val="15000"/>
              </a:spcBef>
              <a:spcAft>
                <a:spcPct val="5000"/>
              </a:spcAft>
            </a:pPr>
            <a:r>
              <a:rPr lang="en-CA" sz="2000">
                <a:solidFill>
                  <a:schemeClr val="bg1"/>
                </a:solidFill>
              </a:rPr>
              <a:t>Its land and water use decisions are connected </a:t>
            </a:r>
            <a:endParaRPr lang="en-CA" sz="2000">
              <a:solidFill>
                <a:srgbClr val="FFCC00"/>
              </a:solidFill>
            </a:endParaRPr>
          </a:p>
        </p:txBody>
      </p:sp>
      <p:pic>
        <p:nvPicPr>
          <p:cNvPr id="37" name="Picture 36" descr="icon 62.png"/>
          <p:cNvPicPr>
            <a:picLocks noChangeAspect="1"/>
          </p:cNvPicPr>
          <p:nvPr/>
        </p:nvPicPr>
        <p:blipFill>
          <a:blip r:embed="rId6"/>
          <a:srcRect/>
          <a:stretch>
            <a:fillRect/>
          </a:stretch>
        </p:blipFill>
        <p:spPr bwMode="auto">
          <a:xfrm>
            <a:off x="555625" y="2898775"/>
            <a:ext cx="904875" cy="9048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500"/>
                                        <p:tgtEl>
                                          <p:spTgt spid="3074"/>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ox(out)">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2254"/>
                                        </p:tgtEl>
                                        <p:attrNameLst>
                                          <p:attrName>style.visibility</p:attrName>
                                        </p:attrNameLst>
                                      </p:cBhvr>
                                      <p:to>
                                        <p:strVal val="visible"/>
                                      </p:to>
                                    </p:set>
                                    <p:animEffect transition="in" filter="wipe(left)">
                                      <p:cBhvr>
                                        <p:cTn id="15" dur="500"/>
                                        <p:tgtEl>
                                          <p:spTgt spid="52254"/>
                                        </p:tgtEl>
                                      </p:cBhvr>
                                    </p:animEffect>
                                  </p:childTnLst>
                                </p:cTn>
                              </p:par>
                            </p:childTnLst>
                          </p:cTn>
                        </p:par>
                        <p:par>
                          <p:cTn id="16" fill="hold">
                            <p:stCondLst>
                              <p:cond delay="1500"/>
                            </p:stCondLst>
                            <p:childTnLst>
                              <p:par>
                                <p:cTn id="17" presetID="4" presetClass="entr" presetSubtype="32"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box(ou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par>
                          <p:cTn id="24" fill="hold">
                            <p:stCondLst>
                              <p:cond delay="2500"/>
                            </p:stCondLst>
                            <p:childTnLst>
                              <p:par>
                                <p:cTn id="25" presetID="4" presetClass="entr" presetSubtype="32"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ox(out)">
                                      <p:cBhvr>
                                        <p:cTn id="27" dur="500"/>
                                        <p:tgtEl>
                                          <p:spTgt spid="2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childTnLst>
                          </p:cTn>
                        </p:par>
                        <p:par>
                          <p:cTn id="32" fill="hold">
                            <p:stCondLst>
                              <p:cond delay="3500"/>
                            </p:stCondLst>
                            <p:childTnLst>
                              <p:par>
                                <p:cTn id="33" presetID="4" presetClass="entr" presetSubtype="32"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box(out)">
                                      <p:cBhvr>
                                        <p:cTn id="35" dur="500"/>
                                        <p:tgtEl>
                                          <p:spTgt spid="2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52254" grpId="0"/>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457200" y="520700"/>
            <a:ext cx="6858000" cy="758825"/>
          </a:xfrm>
        </p:spPr>
        <p:txBody>
          <a:bodyPr/>
          <a:lstStyle/>
          <a:p>
            <a:r>
              <a:rPr lang="en-CA" altLang="en-US" smtClean="0"/>
              <a:t>A BLUE CITY HAS A CULTURE </a:t>
            </a:r>
            <a:br>
              <a:rPr lang="en-CA" altLang="en-US" smtClean="0"/>
            </a:br>
            <a:r>
              <a:rPr lang="en-CA" altLang="en-US" smtClean="0"/>
              <a:t>OF CONSERVATION</a:t>
            </a:r>
          </a:p>
        </p:txBody>
      </p:sp>
      <p:sp>
        <p:nvSpPr>
          <p:cNvPr id="29698" name="Text Box 29"/>
          <p:cNvSpPr txBox="1">
            <a:spLocks noChangeArrowheads="1"/>
          </p:cNvSpPr>
          <p:nvPr/>
        </p:nvSpPr>
        <p:spPr bwMode="auto">
          <a:xfrm>
            <a:off x="444500" y="1752600"/>
            <a:ext cx="8432800" cy="366713"/>
          </a:xfrm>
          <a:prstGeom prst="rect">
            <a:avLst/>
          </a:prstGeom>
          <a:noFill/>
          <a:ln w="9525">
            <a:noFill/>
            <a:miter lim="800000"/>
            <a:headEnd/>
            <a:tailEnd/>
          </a:ln>
        </p:spPr>
        <p:txBody>
          <a:bodyPr>
            <a:spAutoFit/>
          </a:bodyPr>
          <a:lstStyle/>
          <a:p>
            <a:pPr>
              <a:spcBef>
                <a:spcPct val="50000"/>
              </a:spcBef>
            </a:pPr>
            <a:endParaRPr lang="en-US"/>
          </a:p>
        </p:txBody>
      </p:sp>
      <p:sp>
        <p:nvSpPr>
          <p:cNvPr id="52254" name="Text Box 30"/>
          <p:cNvSpPr txBox="1">
            <a:spLocks noChangeArrowheads="1"/>
          </p:cNvSpPr>
          <p:nvPr/>
        </p:nvSpPr>
        <p:spPr bwMode="auto">
          <a:xfrm>
            <a:off x="1719263" y="1979613"/>
            <a:ext cx="6853237" cy="446087"/>
          </a:xfrm>
          <a:prstGeom prst="rect">
            <a:avLst/>
          </a:prstGeom>
          <a:noFill/>
          <a:ln w="9525">
            <a:noFill/>
            <a:miter lim="800000"/>
            <a:headEnd/>
            <a:tailEnd/>
          </a:ln>
        </p:spPr>
        <p:txBody>
          <a:bodyPr>
            <a:spAutoFit/>
          </a:bodyPr>
          <a:lstStyle/>
          <a:p>
            <a:pPr>
              <a:lnSpc>
                <a:spcPct val="115000"/>
              </a:lnSpc>
              <a:spcBef>
                <a:spcPct val="15000"/>
              </a:spcBef>
              <a:spcAft>
                <a:spcPct val="5000"/>
              </a:spcAft>
            </a:pPr>
            <a:r>
              <a:rPr lang="en-CA" sz="2000">
                <a:solidFill>
                  <a:schemeClr val="bg1"/>
                </a:solidFill>
              </a:rPr>
              <a:t>It’s relatively compact – urban sprawl is discouraged</a:t>
            </a:r>
          </a:p>
        </p:txBody>
      </p:sp>
      <p:pic>
        <p:nvPicPr>
          <p:cNvPr id="13" name="Picture 12" descr="icon 33.png"/>
          <p:cNvPicPr>
            <a:picLocks noChangeAspect="1"/>
          </p:cNvPicPr>
          <p:nvPr/>
        </p:nvPicPr>
        <p:blipFill>
          <a:blip r:embed="rId3"/>
          <a:srcRect/>
          <a:stretch>
            <a:fillRect/>
          </a:stretch>
        </p:blipFill>
        <p:spPr bwMode="auto">
          <a:xfrm>
            <a:off x="501650" y="4625975"/>
            <a:ext cx="1039813" cy="1281113"/>
          </a:xfrm>
          <a:prstGeom prst="rect">
            <a:avLst/>
          </a:prstGeom>
          <a:noFill/>
          <a:ln w="9525">
            <a:noFill/>
            <a:miter lim="800000"/>
            <a:headEnd/>
            <a:tailEnd/>
          </a:ln>
        </p:spPr>
      </p:pic>
      <p:sp>
        <p:nvSpPr>
          <p:cNvPr id="29701" name="AutoShape 3"/>
          <p:cNvSpPr>
            <a:spLocks noChangeAspect="1" noChangeArrowheads="1" noTextEdit="1"/>
          </p:cNvSpPr>
          <p:nvPr/>
        </p:nvSpPr>
        <p:spPr bwMode="auto">
          <a:xfrm>
            <a:off x="10477500" y="4651375"/>
            <a:ext cx="1790700" cy="1409700"/>
          </a:xfrm>
          <a:prstGeom prst="rect">
            <a:avLst/>
          </a:prstGeom>
          <a:noFill/>
          <a:ln w="9525">
            <a:noFill/>
            <a:miter lim="800000"/>
            <a:headEnd/>
            <a:tailEnd/>
          </a:ln>
        </p:spPr>
        <p:txBody>
          <a:bodyPr/>
          <a:lstStyle/>
          <a:p>
            <a:endParaRPr lang="en-US"/>
          </a:p>
        </p:txBody>
      </p:sp>
      <p:sp>
        <p:nvSpPr>
          <p:cNvPr id="33" name="Text Box 30"/>
          <p:cNvSpPr txBox="1">
            <a:spLocks noChangeArrowheads="1"/>
          </p:cNvSpPr>
          <p:nvPr/>
        </p:nvSpPr>
        <p:spPr bwMode="auto">
          <a:xfrm>
            <a:off x="1719263" y="4695825"/>
            <a:ext cx="6853237" cy="1154113"/>
          </a:xfrm>
          <a:prstGeom prst="rect">
            <a:avLst/>
          </a:prstGeom>
          <a:noFill/>
          <a:ln w="9525">
            <a:noFill/>
            <a:miter lim="800000"/>
            <a:headEnd/>
            <a:tailEnd/>
          </a:ln>
        </p:spPr>
        <p:txBody>
          <a:bodyPr>
            <a:spAutoFit/>
          </a:bodyPr>
          <a:lstStyle/>
          <a:p>
            <a:pPr>
              <a:lnSpc>
                <a:spcPct val="115000"/>
              </a:lnSpc>
              <a:spcBef>
                <a:spcPct val="15000"/>
              </a:spcBef>
              <a:spcAft>
                <a:spcPct val="5000"/>
              </a:spcAft>
            </a:pPr>
            <a:r>
              <a:rPr lang="en-CA" sz="2000">
                <a:solidFill>
                  <a:schemeClr val="bg1"/>
                </a:solidFill>
              </a:rPr>
              <a:t>It considers  wind turbines for source protection and storage and uses water mains to generate additional energy capacity</a:t>
            </a:r>
          </a:p>
        </p:txBody>
      </p:sp>
      <p:sp>
        <p:nvSpPr>
          <p:cNvPr id="34" name="Text Box 30"/>
          <p:cNvSpPr txBox="1">
            <a:spLocks noChangeArrowheads="1"/>
          </p:cNvSpPr>
          <p:nvPr/>
        </p:nvSpPr>
        <p:spPr bwMode="auto">
          <a:xfrm>
            <a:off x="1719263" y="3495675"/>
            <a:ext cx="7304087" cy="446088"/>
          </a:xfrm>
          <a:prstGeom prst="rect">
            <a:avLst/>
          </a:prstGeom>
          <a:noFill/>
          <a:ln w="9525">
            <a:noFill/>
            <a:miter lim="800000"/>
            <a:headEnd/>
            <a:tailEnd/>
          </a:ln>
        </p:spPr>
        <p:txBody>
          <a:bodyPr>
            <a:spAutoFit/>
          </a:bodyPr>
          <a:lstStyle/>
          <a:p>
            <a:pPr>
              <a:lnSpc>
                <a:spcPct val="115000"/>
              </a:lnSpc>
              <a:spcBef>
                <a:spcPct val="15000"/>
              </a:spcBef>
              <a:spcAft>
                <a:spcPct val="5000"/>
              </a:spcAft>
            </a:pPr>
            <a:r>
              <a:rPr lang="en-CA" sz="2000">
                <a:solidFill>
                  <a:schemeClr val="bg1"/>
                </a:solidFill>
              </a:rPr>
              <a:t>It minimizes resource and energy use as a part of its culture</a:t>
            </a:r>
            <a:endParaRPr lang="en-CA" sz="2000">
              <a:solidFill>
                <a:srgbClr val="FFCC00"/>
              </a:solidFill>
            </a:endParaRPr>
          </a:p>
        </p:txBody>
      </p:sp>
      <p:pic>
        <p:nvPicPr>
          <p:cNvPr id="35" name="Picture 34" descr="icon 59.png"/>
          <p:cNvPicPr>
            <a:picLocks noChangeAspect="1"/>
          </p:cNvPicPr>
          <p:nvPr/>
        </p:nvPicPr>
        <p:blipFill>
          <a:blip r:embed="rId4"/>
          <a:srcRect/>
          <a:stretch>
            <a:fillRect/>
          </a:stretch>
        </p:blipFill>
        <p:spPr bwMode="auto">
          <a:xfrm>
            <a:off x="534988" y="3159125"/>
            <a:ext cx="922337" cy="1120775"/>
          </a:xfrm>
          <a:prstGeom prst="rect">
            <a:avLst/>
          </a:prstGeom>
          <a:noFill/>
          <a:ln w="9525">
            <a:noFill/>
            <a:miter lim="800000"/>
            <a:headEnd/>
            <a:tailEnd/>
          </a:ln>
        </p:spPr>
      </p:pic>
      <p:pic>
        <p:nvPicPr>
          <p:cNvPr id="38" name="Picture 37" descr="icon 61.png"/>
          <p:cNvPicPr>
            <a:picLocks noChangeAspect="1"/>
          </p:cNvPicPr>
          <p:nvPr/>
        </p:nvPicPr>
        <p:blipFill>
          <a:blip r:embed="rId5"/>
          <a:srcRect/>
          <a:stretch>
            <a:fillRect/>
          </a:stretch>
        </p:blipFill>
        <p:spPr bwMode="auto">
          <a:xfrm>
            <a:off x="582613" y="1647825"/>
            <a:ext cx="938212" cy="10064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500"/>
                                        <p:tgtEl>
                                          <p:spTgt spid="3074"/>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box(out)">
                                      <p:cBhvr>
                                        <p:cTn id="11" dur="500"/>
                                        <p:tgtEl>
                                          <p:spTgt spid="3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2254"/>
                                        </p:tgtEl>
                                        <p:attrNameLst>
                                          <p:attrName>style.visibility</p:attrName>
                                        </p:attrNameLst>
                                      </p:cBhvr>
                                      <p:to>
                                        <p:strVal val="visible"/>
                                      </p:to>
                                    </p:set>
                                    <p:animEffect transition="in" filter="wipe(left)">
                                      <p:cBhvr>
                                        <p:cTn id="15" dur="500"/>
                                        <p:tgtEl>
                                          <p:spTgt spid="52254"/>
                                        </p:tgtEl>
                                      </p:cBhvr>
                                    </p:animEffect>
                                  </p:childTnLst>
                                </p:cTn>
                              </p:par>
                            </p:childTnLst>
                          </p:cTn>
                        </p:par>
                        <p:par>
                          <p:cTn id="16" fill="hold">
                            <p:stCondLst>
                              <p:cond delay="1500"/>
                            </p:stCondLst>
                            <p:childTnLst>
                              <p:par>
                                <p:cTn id="17" presetID="4" presetClass="entr" presetSubtype="32"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ox(out)">
                                      <p:cBhvr>
                                        <p:cTn id="19" dur="500"/>
                                        <p:tgtEl>
                                          <p:spTgt spid="3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par>
                          <p:cTn id="24" fill="hold">
                            <p:stCondLst>
                              <p:cond delay="2500"/>
                            </p:stCondLst>
                            <p:childTnLst>
                              <p:par>
                                <p:cTn id="25" presetID="4" presetClass="entr" presetSubtype="3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ox(out)">
                                      <p:cBhvr>
                                        <p:cTn id="27" dur="500"/>
                                        <p:tgtEl>
                                          <p:spTgt spid="1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52254"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ity8.jpg"/>
          <p:cNvPicPr>
            <a:picLocks noChangeAspect="1"/>
          </p:cNvPicPr>
          <p:nvPr/>
        </p:nvPicPr>
        <p:blipFill>
          <a:blip r:embed="rId2"/>
          <a:srcRect r="6670"/>
          <a:stretch>
            <a:fillRect/>
          </a:stretch>
        </p:blipFill>
        <p:spPr bwMode="auto">
          <a:xfrm>
            <a:off x="5880100" y="1682750"/>
            <a:ext cx="3263900" cy="5165725"/>
          </a:xfrm>
          <a:prstGeom prst="rect">
            <a:avLst/>
          </a:prstGeom>
          <a:noFill/>
          <a:ln w="9525">
            <a:noFill/>
            <a:miter lim="800000"/>
            <a:headEnd/>
            <a:tailEnd/>
          </a:ln>
        </p:spPr>
      </p:pic>
      <p:sp>
        <p:nvSpPr>
          <p:cNvPr id="31746" name="Rectangle 2"/>
          <p:cNvSpPr>
            <a:spLocks noGrp="1" noChangeArrowheads="1"/>
          </p:cNvSpPr>
          <p:nvPr>
            <p:ph type="title"/>
          </p:nvPr>
        </p:nvSpPr>
        <p:spPr>
          <a:xfrm>
            <a:off x="457200" y="520700"/>
            <a:ext cx="7380288" cy="758825"/>
          </a:xfrm>
        </p:spPr>
        <p:txBody>
          <a:bodyPr/>
          <a:lstStyle/>
          <a:p>
            <a:r>
              <a:rPr lang="en-CA" smtClean="0"/>
              <a:t>IN A BLUE CITY, </a:t>
            </a:r>
            <a:br>
              <a:rPr lang="en-CA" smtClean="0"/>
            </a:br>
            <a:r>
              <a:rPr lang="en-CA" smtClean="0"/>
              <a:t>RESPONSIBILITY IS SHARED</a:t>
            </a:r>
          </a:p>
        </p:txBody>
      </p:sp>
      <p:sp>
        <p:nvSpPr>
          <p:cNvPr id="31747" name="Rectangle 3"/>
          <p:cNvSpPr>
            <a:spLocks noGrp="1" noChangeArrowheads="1"/>
          </p:cNvSpPr>
          <p:nvPr>
            <p:ph idx="1"/>
          </p:nvPr>
        </p:nvSpPr>
        <p:spPr>
          <a:xfrm>
            <a:off x="457200" y="1600200"/>
            <a:ext cx="5187950" cy="4525963"/>
          </a:xfrm>
        </p:spPr>
        <p:txBody>
          <a:bodyPr/>
          <a:lstStyle/>
          <a:p>
            <a:pPr lvl="1">
              <a:spcAft>
                <a:spcPts val="1200"/>
              </a:spcAft>
            </a:pPr>
            <a:r>
              <a:rPr lang="en-CA" sz="2000" smtClean="0"/>
              <a:t>It has a long-term integrated community and asset management plan</a:t>
            </a:r>
          </a:p>
          <a:p>
            <a:pPr lvl="1">
              <a:spcAft>
                <a:spcPts val="1200"/>
              </a:spcAft>
            </a:pPr>
            <a:r>
              <a:rPr lang="en-CA" sz="2000" smtClean="0"/>
              <a:t>Its people work together across professions and departments for opportunities to connect with non-governmental institutions and other jurisdictions</a:t>
            </a:r>
          </a:p>
          <a:p>
            <a:pPr lvl="1">
              <a:spcAft>
                <a:spcPts val="1200"/>
              </a:spcAft>
            </a:pPr>
            <a:r>
              <a:rPr lang="en-CA" sz="2000" smtClean="0"/>
              <a:t>There’s a shared philosophy of managing people and their activities within their natural environment, instead of attempting to manipulate nature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ity8.jpg"/>
          <p:cNvPicPr>
            <a:picLocks noChangeAspect="1"/>
          </p:cNvPicPr>
          <p:nvPr/>
        </p:nvPicPr>
        <p:blipFill>
          <a:blip r:embed="rId2"/>
          <a:srcRect/>
          <a:stretch>
            <a:fillRect/>
          </a:stretch>
        </p:blipFill>
        <p:spPr bwMode="auto">
          <a:xfrm>
            <a:off x="5880100" y="1682750"/>
            <a:ext cx="3263900" cy="5165725"/>
          </a:xfrm>
          <a:prstGeom prst="rect">
            <a:avLst/>
          </a:prstGeom>
          <a:noFill/>
          <a:ln w="9525">
            <a:noFill/>
            <a:miter lim="800000"/>
            <a:headEnd/>
            <a:tailEnd/>
          </a:ln>
        </p:spPr>
      </p:pic>
      <p:sp>
        <p:nvSpPr>
          <p:cNvPr id="32770" name="Rectangle 2"/>
          <p:cNvSpPr>
            <a:spLocks noGrp="1" noChangeArrowheads="1"/>
          </p:cNvSpPr>
          <p:nvPr>
            <p:ph type="title"/>
          </p:nvPr>
        </p:nvSpPr>
        <p:spPr>
          <a:xfrm>
            <a:off x="457200" y="520700"/>
            <a:ext cx="7380288" cy="758825"/>
          </a:xfrm>
        </p:spPr>
        <p:txBody>
          <a:bodyPr/>
          <a:lstStyle/>
          <a:p>
            <a:r>
              <a:rPr lang="en-CA" smtClean="0"/>
              <a:t>UTILITIES IN A BLUE CITY</a:t>
            </a:r>
          </a:p>
        </p:txBody>
      </p:sp>
      <p:sp>
        <p:nvSpPr>
          <p:cNvPr id="32771" name="Rectangle 3"/>
          <p:cNvSpPr>
            <a:spLocks noGrp="1" noChangeArrowheads="1"/>
          </p:cNvSpPr>
          <p:nvPr>
            <p:ph idx="1"/>
          </p:nvPr>
        </p:nvSpPr>
        <p:spPr>
          <a:xfrm>
            <a:off x="457200" y="1600200"/>
            <a:ext cx="5057775" cy="4525963"/>
          </a:xfrm>
        </p:spPr>
        <p:txBody>
          <a:bodyPr/>
          <a:lstStyle/>
          <a:p>
            <a:pPr lvl="1">
              <a:spcAft>
                <a:spcPts val="1200"/>
              </a:spcAft>
            </a:pPr>
            <a:r>
              <a:rPr lang="en-CA" sz="2000" smtClean="0"/>
              <a:t>Focus on levels of service, develop </a:t>
            </a:r>
            <a:br>
              <a:rPr lang="en-CA" sz="2000" smtClean="0"/>
            </a:br>
            <a:r>
              <a:rPr lang="en-CA" sz="2000" smtClean="0"/>
              <a:t>asset management plans, and embrace life-cycle costing</a:t>
            </a:r>
          </a:p>
          <a:p>
            <a:pPr lvl="1">
              <a:spcAft>
                <a:spcPts val="1200"/>
              </a:spcAft>
            </a:pPr>
            <a:r>
              <a:rPr lang="en-CA" sz="2000" smtClean="0"/>
              <a:t>Develop new ways of financing capital investments that consider the long timeframe for returns and intergenerational equity</a:t>
            </a:r>
          </a:p>
          <a:p>
            <a:pPr lvl="1">
              <a:spcAft>
                <a:spcPts val="1200"/>
              </a:spcAft>
            </a:pPr>
            <a:r>
              <a:rPr lang="en-CA" sz="2000" smtClean="0"/>
              <a:t>Aim for full cost recovery and structure their rates to influence behaviours</a:t>
            </a:r>
          </a:p>
          <a:p>
            <a:pPr>
              <a:spcAft>
                <a:spcPts val="1200"/>
              </a:spcAft>
            </a:pPr>
            <a:endParaRPr lang="en-CA" sz="2000" smtClean="0"/>
          </a:p>
        </p:txBody>
      </p:sp>
      <p:grpSp>
        <p:nvGrpSpPr>
          <p:cNvPr id="9" name="Group 8"/>
          <p:cNvGrpSpPr>
            <a:grpSpLocks/>
          </p:cNvGrpSpPr>
          <p:nvPr/>
        </p:nvGrpSpPr>
        <p:grpSpPr bwMode="auto">
          <a:xfrm>
            <a:off x="0" y="5459413"/>
            <a:ext cx="9144000" cy="1398587"/>
            <a:chOff x="0" y="5460040"/>
            <a:chExt cx="9144000" cy="1397960"/>
          </a:xfrm>
        </p:grpSpPr>
        <p:sp>
          <p:nvSpPr>
            <p:cNvPr id="11" name="Rectangle 10"/>
            <p:cNvSpPr/>
            <p:nvPr/>
          </p:nvSpPr>
          <p:spPr>
            <a:xfrm>
              <a:off x="0" y="5460040"/>
              <a:ext cx="9144000" cy="1397960"/>
            </a:xfrm>
            <a:prstGeom prst="rect">
              <a:avLst/>
            </a:prstGeom>
            <a:gradFill>
              <a:gsLst>
                <a:gs pos="19000">
                  <a:schemeClr val="bg1">
                    <a:alpha val="26000"/>
                  </a:schemeClr>
                </a:gs>
                <a:gs pos="69000">
                  <a:srgbClr val="00487D">
                    <a:alpha val="96000"/>
                  </a:srgbClr>
                </a:gs>
                <a:gs pos="100000">
                  <a:srgbClr val="00487D">
                    <a:alpha val="75000"/>
                  </a:srgbClr>
                </a:gs>
              </a:gsLst>
              <a:lin ang="0" scaled="0"/>
            </a:gradFill>
            <a:ln w="3175">
              <a:noFill/>
            </a:ln>
          </p:spPr>
          <p:txBody>
            <a:bodyPr lIns="731520" tIns="91440" rIns="274320"/>
            <a:lstStyle/>
            <a:p>
              <a:pPr eaLnBrk="0" hangingPunct="0">
                <a:defRPr/>
              </a:pPr>
              <a:r>
                <a:rPr lang="en-US" sz="1600" i="1">
                  <a:solidFill>
                    <a:schemeClr val="bg1"/>
                  </a:solidFill>
                  <a:cs typeface="Times New Roman" pitchFamily="18" charset="0"/>
                </a:rPr>
                <a:t>Regulators should require utilities to have an asset management plan before they qualify for funding. Reward the well managed rather than bail the poorly managed.”</a:t>
              </a:r>
            </a:p>
          </p:txBody>
        </p:sp>
        <p:pic>
          <p:nvPicPr>
            <p:cNvPr id="32776" name="Picture 9"/>
            <p:cNvPicPr>
              <a:picLocks noChangeAspect="1"/>
            </p:cNvPicPr>
            <p:nvPr/>
          </p:nvPicPr>
          <p:blipFill>
            <a:blip r:embed="rId3"/>
            <a:srcRect l="36282" t="23216" r="35938" b="63264"/>
            <a:stretch>
              <a:fillRect/>
            </a:stretch>
          </p:blipFill>
          <p:spPr bwMode="auto">
            <a:xfrm>
              <a:off x="37324" y="5520034"/>
              <a:ext cx="621101" cy="406400"/>
            </a:xfrm>
            <a:prstGeom prst="rect">
              <a:avLst/>
            </a:prstGeom>
            <a:noFill/>
            <a:ln w="9525">
              <a:noFill/>
              <a:miter lim="800000"/>
              <a:headEnd/>
              <a:tailEnd/>
            </a:ln>
          </p:spPr>
        </p:pic>
        <p:sp>
          <p:nvSpPr>
            <p:cNvPr id="32777" name="Rectangle 11"/>
            <p:cNvSpPr>
              <a:spLocks noChangeArrowheads="1"/>
            </p:cNvSpPr>
            <p:nvPr/>
          </p:nvSpPr>
          <p:spPr bwMode="auto">
            <a:xfrm>
              <a:off x="4308123" y="6309809"/>
              <a:ext cx="4572000" cy="492443"/>
            </a:xfrm>
            <a:prstGeom prst="rect">
              <a:avLst/>
            </a:prstGeom>
            <a:noFill/>
            <a:ln w="9525">
              <a:noFill/>
              <a:miter lim="800000"/>
              <a:headEnd/>
              <a:tailEnd/>
            </a:ln>
          </p:spPr>
          <p:txBody>
            <a:bodyPr>
              <a:spAutoFit/>
            </a:bodyPr>
            <a:lstStyle/>
            <a:p>
              <a:pPr algn="r" eaLnBrk="0" hangingPunct="0"/>
              <a:r>
                <a:rPr lang="en-CA" sz="1400" b="1">
                  <a:solidFill>
                    <a:schemeClr val="bg1"/>
                  </a:solidFill>
                </a:rPr>
                <a:t>– Carl Bodimeade, </a:t>
              </a:r>
            </a:p>
            <a:p>
              <a:pPr algn="r" eaLnBrk="0" hangingPunct="0"/>
              <a:r>
                <a:rPr lang="en-CA" sz="1200">
                  <a:solidFill>
                    <a:schemeClr val="bg1"/>
                  </a:solidFill>
                </a:rPr>
                <a:t>Sr. Vice President, Hatch Mott MacDonald</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457200" y="520700"/>
            <a:ext cx="7380288" cy="758825"/>
          </a:xfrm>
        </p:spPr>
        <p:txBody>
          <a:bodyPr/>
          <a:lstStyle/>
          <a:p>
            <a:r>
              <a:rPr lang="en-CA" smtClean="0"/>
              <a:t>A BLUE CITY HAS A ROBUST REGULATORY FRAMEWORK</a:t>
            </a:r>
          </a:p>
        </p:txBody>
      </p:sp>
      <p:sp>
        <p:nvSpPr>
          <p:cNvPr id="33794" name="Rectangle 3"/>
          <p:cNvSpPr>
            <a:spLocks noGrp="1" noChangeArrowheads="1"/>
          </p:cNvSpPr>
          <p:nvPr>
            <p:ph idx="1"/>
          </p:nvPr>
        </p:nvSpPr>
        <p:spPr>
          <a:xfrm>
            <a:off x="457200" y="1633538"/>
            <a:ext cx="5038725" cy="4525962"/>
          </a:xfrm>
        </p:spPr>
        <p:txBody>
          <a:bodyPr/>
          <a:lstStyle/>
          <a:p>
            <a:pPr lvl="1">
              <a:lnSpc>
                <a:spcPct val="90000"/>
              </a:lnSpc>
              <a:spcAft>
                <a:spcPts val="1200"/>
              </a:spcAft>
            </a:pPr>
            <a:r>
              <a:rPr lang="en-CA" sz="2000" smtClean="0"/>
              <a:t>Its leaders work with senior governments to establish sectoral water conservation requirements, standardize greywater use and enhance non-point source pollution management</a:t>
            </a:r>
          </a:p>
          <a:p>
            <a:pPr lvl="1">
              <a:lnSpc>
                <a:spcPct val="90000"/>
              </a:lnSpc>
              <a:spcAft>
                <a:spcPts val="1200"/>
              </a:spcAft>
            </a:pPr>
            <a:r>
              <a:rPr lang="en-CA" sz="2000" smtClean="0"/>
              <a:t>It develops formal policies such as developing topsoil bylaws and requirements for appliance-labelling</a:t>
            </a:r>
          </a:p>
          <a:p>
            <a:pPr lvl="1">
              <a:lnSpc>
                <a:spcPct val="90000"/>
              </a:lnSpc>
              <a:spcAft>
                <a:spcPts val="1200"/>
              </a:spcAft>
            </a:pPr>
            <a:r>
              <a:rPr lang="en-CA" sz="2000" smtClean="0"/>
              <a:t>Its provincial counterparts do their part to enhance governance processes and facilitate information exchange</a:t>
            </a:r>
          </a:p>
          <a:p>
            <a:pPr lvl="1">
              <a:lnSpc>
                <a:spcPct val="90000"/>
              </a:lnSpc>
              <a:spcAft>
                <a:spcPts val="1200"/>
              </a:spcAft>
            </a:pPr>
            <a:r>
              <a:rPr lang="en-CA" sz="2000" smtClean="0"/>
              <a:t>Its councillors direct and support staff to design programs, incentives and pilots to reach water management targets and respond to immediate needs</a:t>
            </a:r>
          </a:p>
        </p:txBody>
      </p:sp>
      <p:pic>
        <p:nvPicPr>
          <p:cNvPr id="4" name="Picture 3" descr="a5.jpg"/>
          <p:cNvPicPr>
            <a:picLocks noChangeAspect="1"/>
          </p:cNvPicPr>
          <p:nvPr/>
        </p:nvPicPr>
        <p:blipFill>
          <a:blip r:embed="rId2"/>
          <a:srcRect/>
          <a:stretch>
            <a:fillRect/>
          </a:stretch>
        </p:blipFill>
        <p:spPr bwMode="auto">
          <a:xfrm>
            <a:off x="5880100" y="1682750"/>
            <a:ext cx="3263900" cy="51657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457200" y="520700"/>
            <a:ext cx="7467600" cy="757238"/>
          </a:xfrm>
        </p:spPr>
        <p:txBody>
          <a:bodyPr/>
          <a:lstStyle/>
          <a:p>
            <a:r>
              <a:rPr lang="en-CA" smtClean="0"/>
              <a:t>A BLUE CITY RELIES ON PERFORMANCE-BASED REGULATIONS</a:t>
            </a:r>
          </a:p>
        </p:txBody>
      </p:sp>
      <p:cxnSp>
        <p:nvCxnSpPr>
          <p:cNvPr id="14" name="Elbow Connector 13"/>
          <p:cNvCxnSpPr/>
          <p:nvPr/>
        </p:nvCxnSpPr>
        <p:spPr>
          <a:xfrm>
            <a:off x="7151688" y="2138363"/>
            <a:ext cx="914400" cy="731837"/>
          </a:xfrm>
          <a:prstGeom prst="bentConnector2">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rot="5400000">
            <a:off x="5791200" y="3883025"/>
            <a:ext cx="673100" cy="914400"/>
          </a:xfrm>
          <a:prstGeom prst="bentConnector2">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3" name="Group 12"/>
          <p:cNvGrpSpPr>
            <a:grpSpLocks/>
          </p:cNvGrpSpPr>
          <p:nvPr/>
        </p:nvGrpSpPr>
        <p:grpSpPr bwMode="auto">
          <a:xfrm>
            <a:off x="-6350" y="5456238"/>
            <a:ext cx="9156700" cy="1408112"/>
            <a:chOff x="-6096" y="5456549"/>
            <a:chExt cx="9156192" cy="1407545"/>
          </a:xfrm>
        </p:grpSpPr>
        <p:pic>
          <p:nvPicPr>
            <p:cNvPr id="34830" name="Picture 14"/>
            <p:cNvPicPr>
              <a:picLocks noChangeAspect="1"/>
            </p:cNvPicPr>
            <p:nvPr/>
          </p:nvPicPr>
          <p:blipFill>
            <a:blip r:embed="rId2"/>
            <a:srcRect l="36282" t="23216" r="35938" b="63264"/>
            <a:stretch>
              <a:fillRect/>
            </a:stretch>
          </p:blipFill>
          <p:spPr bwMode="auto">
            <a:xfrm>
              <a:off x="37324" y="5520034"/>
              <a:ext cx="621101" cy="406400"/>
            </a:xfrm>
            <a:prstGeom prst="rect">
              <a:avLst/>
            </a:prstGeom>
            <a:noFill/>
            <a:ln w="9525">
              <a:noFill/>
              <a:miter lim="800000"/>
              <a:headEnd/>
              <a:tailEnd/>
            </a:ln>
          </p:spPr>
        </p:pic>
        <p:sp>
          <p:nvSpPr>
            <p:cNvPr id="16" name="Rectangle 15"/>
            <p:cNvSpPr/>
            <p:nvPr/>
          </p:nvSpPr>
          <p:spPr>
            <a:xfrm>
              <a:off x="0" y="5460040"/>
              <a:ext cx="9144000" cy="1397960"/>
            </a:xfrm>
            <a:prstGeom prst="rect">
              <a:avLst/>
            </a:prstGeom>
            <a:gradFill>
              <a:gsLst>
                <a:gs pos="19000">
                  <a:schemeClr val="bg1">
                    <a:alpha val="26000"/>
                  </a:schemeClr>
                </a:gs>
                <a:gs pos="69000">
                  <a:srgbClr val="00487D">
                    <a:alpha val="96000"/>
                  </a:srgbClr>
                </a:gs>
                <a:gs pos="100000">
                  <a:srgbClr val="00487D">
                    <a:alpha val="75000"/>
                  </a:srgbClr>
                </a:gs>
              </a:gsLst>
              <a:lin ang="0" scaled="0"/>
            </a:gradFill>
            <a:ln w="3175">
              <a:noFill/>
            </a:ln>
          </p:spPr>
          <p:txBody>
            <a:bodyPr lIns="731520" tIns="91440" rIns="274320"/>
            <a:lstStyle/>
            <a:p>
              <a:pPr eaLnBrk="0" hangingPunct="0">
                <a:lnSpc>
                  <a:spcPct val="90000"/>
                </a:lnSpc>
                <a:defRPr/>
              </a:pPr>
              <a:r>
                <a:rPr lang="en-US" sz="1600" i="1">
                  <a:solidFill>
                    <a:schemeClr val="bg1"/>
                  </a:solidFill>
                  <a:cs typeface="Times New Roman" pitchFamily="18" charset="0"/>
                </a:rPr>
                <a:t>Incentivise utilities using performance-based regulations. Coupled with other incentives, regulation can help the industry in the long run by setting water efficiency benchmarks and standards.”</a:t>
              </a:r>
            </a:p>
          </p:txBody>
        </p:sp>
        <p:sp>
          <p:nvSpPr>
            <p:cNvPr id="34834" name="Rectangle 17"/>
            <p:cNvSpPr>
              <a:spLocks noChangeArrowheads="1"/>
            </p:cNvSpPr>
            <p:nvPr/>
          </p:nvSpPr>
          <p:spPr bwMode="auto">
            <a:xfrm>
              <a:off x="3741738" y="6310558"/>
              <a:ext cx="5138737" cy="487144"/>
            </a:xfrm>
            <a:prstGeom prst="rect">
              <a:avLst/>
            </a:prstGeom>
            <a:noFill/>
            <a:ln w="9525">
              <a:noFill/>
              <a:miter lim="800000"/>
              <a:headEnd/>
              <a:tailEnd/>
            </a:ln>
          </p:spPr>
          <p:txBody>
            <a:bodyPr>
              <a:spAutoFit/>
            </a:bodyPr>
            <a:lstStyle/>
            <a:p>
              <a:pPr algn="r" eaLnBrk="0" hangingPunct="0"/>
              <a:r>
                <a:rPr lang="en-CA" sz="1400" b="1">
                  <a:solidFill>
                    <a:schemeClr val="bg1"/>
                  </a:solidFill>
                </a:rPr>
                <a:t>– Glen T. Daigger, </a:t>
              </a:r>
            </a:p>
            <a:p>
              <a:pPr algn="r" eaLnBrk="0" hangingPunct="0"/>
              <a:r>
                <a:rPr lang="en-CA" sz="1200">
                  <a:solidFill>
                    <a:schemeClr val="bg1"/>
                  </a:solidFill>
                </a:rPr>
                <a:t>Sr. President &amp; CTO, CH2M HILL.</a:t>
              </a:r>
            </a:p>
          </p:txBody>
        </p:sp>
      </p:grpSp>
      <p:grpSp>
        <p:nvGrpSpPr>
          <p:cNvPr id="23" name="Group 22"/>
          <p:cNvGrpSpPr>
            <a:grpSpLocks/>
          </p:cNvGrpSpPr>
          <p:nvPr/>
        </p:nvGrpSpPr>
        <p:grpSpPr bwMode="auto">
          <a:xfrm>
            <a:off x="469900" y="1682750"/>
            <a:ext cx="6583363" cy="1096963"/>
            <a:chOff x="469900" y="1682751"/>
            <a:chExt cx="6584043" cy="1097280"/>
          </a:xfrm>
        </p:grpSpPr>
        <p:sp>
          <p:nvSpPr>
            <p:cNvPr id="5" name="Rectangle 4"/>
            <p:cNvSpPr/>
            <p:nvPr/>
          </p:nvSpPr>
          <p:spPr>
            <a:xfrm>
              <a:off x="1865457" y="1682751"/>
              <a:ext cx="5188486" cy="1097280"/>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Ins="45720" anchor="ctr"/>
            <a:lstStyle/>
            <a:p>
              <a:pPr eaLnBrk="0" hangingPunct="0">
                <a:defRPr/>
              </a:pPr>
              <a:r>
                <a:rPr lang="en-CA" sz="1600" dirty="0"/>
                <a:t>Its elected officials work closely with their provincial counterparts to transition regulations and building codes away from being practice-based and prescriptive, towards defining performance requirements</a:t>
              </a:r>
            </a:p>
          </p:txBody>
        </p:sp>
        <p:pic>
          <p:nvPicPr>
            <p:cNvPr id="34829" name="Picture 18" descr="icon30.png"/>
            <p:cNvPicPr>
              <a:picLocks noChangeAspect="1"/>
            </p:cNvPicPr>
            <p:nvPr/>
          </p:nvPicPr>
          <p:blipFill>
            <a:blip r:embed="rId3"/>
            <a:srcRect/>
            <a:stretch>
              <a:fillRect/>
            </a:stretch>
          </p:blipFill>
          <p:spPr bwMode="auto">
            <a:xfrm>
              <a:off x="469900" y="1815518"/>
              <a:ext cx="1278743" cy="875692"/>
            </a:xfrm>
            <a:prstGeom prst="rect">
              <a:avLst/>
            </a:prstGeom>
            <a:noFill/>
            <a:ln w="9525">
              <a:noFill/>
              <a:miter lim="800000"/>
              <a:headEnd/>
              <a:tailEnd/>
            </a:ln>
          </p:spPr>
        </p:pic>
      </p:grpSp>
      <p:grpSp>
        <p:nvGrpSpPr>
          <p:cNvPr id="24" name="Group 23"/>
          <p:cNvGrpSpPr>
            <a:grpSpLocks/>
          </p:cNvGrpSpPr>
          <p:nvPr/>
        </p:nvGrpSpPr>
        <p:grpSpPr bwMode="auto">
          <a:xfrm>
            <a:off x="469900" y="4124325"/>
            <a:ext cx="5100638" cy="1101725"/>
            <a:chOff x="469901" y="4124129"/>
            <a:chExt cx="5100474" cy="1101876"/>
          </a:xfrm>
        </p:grpSpPr>
        <p:sp>
          <p:nvSpPr>
            <p:cNvPr id="11" name="Rectangle 10"/>
            <p:cNvSpPr/>
            <p:nvPr/>
          </p:nvSpPr>
          <p:spPr>
            <a:xfrm>
              <a:off x="1277913" y="4128893"/>
              <a:ext cx="4292462" cy="1097112"/>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Ins="45720" anchor="ctr"/>
            <a:lstStyle/>
            <a:p>
              <a:pPr eaLnBrk="0" hangingPunct="0">
                <a:defRPr/>
              </a:pPr>
              <a:r>
                <a:rPr lang="en-CA" sz="1600" dirty="0"/>
                <a:t>It reduces the phenomenon of one-off pilot projects that require regulatory exceptions – projects that can never be replicated because of onerous bureaucratic processes</a:t>
              </a:r>
            </a:p>
          </p:txBody>
        </p:sp>
        <p:pic>
          <p:nvPicPr>
            <p:cNvPr id="34827" name="Picture 19" descr="icon31.png"/>
            <p:cNvPicPr>
              <a:picLocks noChangeAspect="1"/>
            </p:cNvPicPr>
            <p:nvPr/>
          </p:nvPicPr>
          <p:blipFill>
            <a:blip r:embed="rId4"/>
            <a:srcRect/>
            <a:stretch>
              <a:fillRect/>
            </a:stretch>
          </p:blipFill>
          <p:spPr bwMode="auto">
            <a:xfrm>
              <a:off x="469901" y="4124129"/>
              <a:ext cx="681166" cy="983603"/>
            </a:xfrm>
            <a:prstGeom prst="rect">
              <a:avLst/>
            </a:prstGeom>
            <a:noFill/>
            <a:ln w="9525">
              <a:noFill/>
              <a:miter lim="800000"/>
              <a:headEnd/>
              <a:tailEnd/>
            </a:ln>
          </p:spPr>
        </p:pic>
      </p:grpSp>
      <p:grpSp>
        <p:nvGrpSpPr>
          <p:cNvPr id="22" name="Group 21"/>
          <p:cNvGrpSpPr>
            <a:grpSpLocks/>
          </p:cNvGrpSpPr>
          <p:nvPr/>
        </p:nvGrpSpPr>
        <p:grpSpPr bwMode="auto">
          <a:xfrm>
            <a:off x="3917950" y="2905125"/>
            <a:ext cx="4873625" cy="1098550"/>
            <a:chOff x="3918710" y="2905738"/>
            <a:chExt cx="4873599" cy="1097280"/>
          </a:xfrm>
        </p:grpSpPr>
        <p:sp>
          <p:nvSpPr>
            <p:cNvPr id="10" name="Rectangle 9"/>
            <p:cNvSpPr/>
            <p:nvPr/>
          </p:nvSpPr>
          <p:spPr>
            <a:xfrm>
              <a:off x="4842630" y="2905738"/>
              <a:ext cx="3949679" cy="1097280"/>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Ins="45720" anchor="ctr"/>
            <a:lstStyle/>
            <a:p>
              <a:pPr marL="0" lvl="1" eaLnBrk="0" hangingPunct="0">
                <a:defRPr/>
              </a:pPr>
              <a:r>
                <a:rPr lang="en-CA" sz="1600" dirty="0">
                  <a:solidFill>
                    <a:srgbClr val="FFFFFF"/>
                  </a:solidFill>
                </a:rPr>
                <a:t>It creates opportunity for implementing innovative processes and techniques, provided they meet the defined outcomes </a:t>
              </a:r>
            </a:p>
          </p:txBody>
        </p:sp>
        <p:pic>
          <p:nvPicPr>
            <p:cNvPr id="34825" name="Picture 20" descr="icon 32.png"/>
            <p:cNvPicPr>
              <a:picLocks noChangeAspect="1"/>
            </p:cNvPicPr>
            <p:nvPr/>
          </p:nvPicPr>
          <p:blipFill>
            <a:blip r:embed="rId5"/>
            <a:srcRect/>
            <a:stretch>
              <a:fillRect/>
            </a:stretch>
          </p:blipFill>
          <p:spPr bwMode="auto">
            <a:xfrm>
              <a:off x="3918710" y="2915371"/>
              <a:ext cx="827181" cy="1024128"/>
            </a:xfrm>
            <a:prstGeom prst="rect">
              <a:avLst/>
            </a:prstGeom>
            <a:noFill/>
            <a:ln w="9525">
              <a:noFill/>
              <a:miter lim="800000"/>
              <a:headEnd/>
              <a:tailEnd/>
            </a:ln>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right)">
                                      <p:cBhvr>
                                        <p:cTn id="19" dur="500"/>
                                        <p:tgtEl>
                                          <p:spTgt spid="1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right)">
                                      <p:cBhvr>
                                        <p:cTn id="23" dur="500"/>
                                        <p:tgtEl>
                                          <p:spTgt spid="24"/>
                                        </p:tgtEl>
                                      </p:cBhvr>
                                    </p:animEffect>
                                  </p:childTnLst>
                                </p:cTn>
                              </p:par>
                            </p:childTnLst>
                          </p:cTn>
                        </p:par>
                        <p:par>
                          <p:cTn id="24" fill="hold">
                            <p:stCondLst>
                              <p:cond delay="2500"/>
                            </p:stCondLst>
                            <p:childTnLst>
                              <p:par>
                                <p:cTn id="25" presetID="55"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strVal val="#ppt_w*0.70"/>
                                          </p:val>
                                        </p:tav>
                                        <p:tav tm="100000">
                                          <p:val>
                                            <p:strVal val="#ppt_w"/>
                                          </p:val>
                                        </p:tav>
                                      </p:tavLst>
                                    </p:anim>
                                    <p:anim calcmode="lin" valueType="num">
                                      <p:cBhvr>
                                        <p:cTn id="28" dur="1000" fill="hold"/>
                                        <p:tgtEl>
                                          <p:spTgt spid="13"/>
                                        </p:tgtEl>
                                        <p:attrNameLst>
                                          <p:attrName>ppt_h</p:attrName>
                                        </p:attrNameLst>
                                      </p:cBhvr>
                                      <p:tavLst>
                                        <p:tav tm="0">
                                          <p:val>
                                            <p:strVal val="#ppt_h"/>
                                          </p:val>
                                        </p:tav>
                                        <p:tav tm="100000">
                                          <p:val>
                                            <p:strVal val="#ppt_h"/>
                                          </p:val>
                                        </p:tav>
                                      </p:tavLst>
                                    </p:anim>
                                    <p:animEffect transition="in" filter="fade">
                                      <p:cBhvr>
                                        <p:cTn id="2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520700"/>
            <a:ext cx="7380288" cy="758825"/>
          </a:xfrm>
        </p:spPr>
        <p:txBody>
          <a:bodyPr/>
          <a:lstStyle/>
          <a:p>
            <a:r>
              <a:rPr lang="en-CA" smtClean="0"/>
              <a:t>A BLUE CITY GOVERNS ITS </a:t>
            </a:r>
            <a:br>
              <a:rPr lang="en-CA" smtClean="0"/>
            </a:br>
            <a:r>
              <a:rPr lang="en-CA" smtClean="0"/>
              <a:t>UTILITIES EFFECTIVELY</a:t>
            </a:r>
          </a:p>
        </p:txBody>
      </p:sp>
      <p:sp>
        <p:nvSpPr>
          <p:cNvPr id="33795" name="Rectangle 3"/>
          <p:cNvSpPr>
            <a:spLocks noGrp="1" noChangeArrowheads="1"/>
          </p:cNvSpPr>
          <p:nvPr>
            <p:ph idx="1"/>
          </p:nvPr>
        </p:nvSpPr>
        <p:spPr>
          <a:xfrm>
            <a:off x="2476500" y="1982788"/>
            <a:ext cx="6430963" cy="1208087"/>
          </a:xfrm>
        </p:spPr>
        <p:txBody>
          <a:bodyPr/>
          <a:lstStyle/>
          <a:p>
            <a:pPr marL="0" lvl="1" indent="0">
              <a:spcAft>
                <a:spcPts val="1200"/>
              </a:spcAft>
              <a:buFont typeface="Wingdings" pitchFamily="2" charset="2"/>
              <a:buNone/>
            </a:pPr>
            <a:r>
              <a:rPr lang="en-CA" sz="2000" smtClean="0"/>
              <a:t>The utility’s performance and financial practices are regulated by an independent agency, to ensure accountability and transparency </a:t>
            </a:r>
          </a:p>
        </p:txBody>
      </p:sp>
      <p:grpSp>
        <p:nvGrpSpPr>
          <p:cNvPr id="7" name="Group 6"/>
          <p:cNvGrpSpPr>
            <a:grpSpLocks/>
          </p:cNvGrpSpPr>
          <p:nvPr/>
        </p:nvGrpSpPr>
        <p:grpSpPr bwMode="auto">
          <a:xfrm>
            <a:off x="0" y="5459413"/>
            <a:ext cx="9144000" cy="1398587"/>
            <a:chOff x="0" y="5460040"/>
            <a:chExt cx="9144000" cy="1397960"/>
          </a:xfrm>
        </p:grpSpPr>
        <p:sp>
          <p:nvSpPr>
            <p:cNvPr id="8" name="Rectangle 7"/>
            <p:cNvSpPr/>
            <p:nvPr/>
          </p:nvSpPr>
          <p:spPr>
            <a:xfrm>
              <a:off x="0" y="5460040"/>
              <a:ext cx="9144000" cy="1397960"/>
            </a:xfrm>
            <a:prstGeom prst="rect">
              <a:avLst/>
            </a:prstGeom>
            <a:gradFill>
              <a:gsLst>
                <a:gs pos="19000">
                  <a:schemeClr val="bg1">
                    <a:alpha val="26000"/>
                  </a:schemeClr>
                </a:gs>
                <a:gs pos="69000">
                  <a:srgbClr val="00487D">
                    <a:alpha val="96000"/>
                  </a:srgbClr>
                </a:gs>
                <a:gs pos="100000">
                  <a:srgbClr val="00487D">
                    <a:alpha val="75000"/>
                  </a:srgbClr>
                </a:gs>
              </a:gsLst>
              <a:lin ang="0" scaled="0"/>
            </a:gradFill>
            <a:ln w="3175">
              <a:noFill/>
            </a:ln>
          </p:spPr>
          <p:txBody>
            <a:bodyPr lIns="731520" tIns="91440" rIns="274320"/>
            <a:lstStyle/>
            <a:p>
              <a:pPr eaLnBrk="0" hangingPunct="0">
                <a:defRPr/>
              </a:pPr>
              <a:r>
                <a:rPr lang="en-US" sz="1600" i="1">
                  <a:solidFill>
                    <a:schemeClr val="bg1"/>
                  </a:solidFill>
                  <a:cs typeface="Times New Roman" pitchFamily="18" charset="0"/>
                </a:rPr>
                <a:t>Information flows from the bottom up. Direction flows from the top down. You need alignment. If you don't set up systems to be able to feed information in a meaningful way that aligns with outcomes, you won't be able to make good decisions.”</a:t>
              </a:r>
            </a:p>
          </p:txBody>
        </p:sp>
        <p:pic>
          <p:nvPicPr>
            <p:cNvPr id="35850" name="Picture 8"/>
            <p:cNvPicPr>
              <a:picLocks noChangeAspect="1"/>
            </p:cNvPicPr>
            <p:nvPr/>
          </p:nvPicPr>
          <p:blipFill>
            <a:blip r:embed="rId2"/>
            <a:srcRect l="36282" t="23216" r="35938" b="63264"/>
            <a:stretch>
              <a:fillRect/>
            </a:stretch>
          </p:blipFill>
          <p:spPr bwMode="auto">
            <a:xfrm>
              <a:off x="37324" y="5520034"/>
              <a:ext cx="621101" cy="406400"/>
            </a:xfrm>
            <a:prstGeom prst="rect">
              <a:avLst/>
            </a:prstGeom>
            <a:noFill/>
            <a:ln w="9525">
              <a:noFill/>
              <a:miter lim="800000"/>
              <a:headEnd/>
              <a:tailEnd/>
            </a:ln>
          </p:spPr>
        </p:pic>
        <p:sp>
          <p:nvSpPr>
            <p:cNvPr id="35851" name="Rectangle 9"/>
            <p:cNvSpPr>
              <a:spLocks noChangeArrowheads="1"/>
            </p:cNvSpPr>
            <p:nvPr/>
          </p:nvSpPr>
          <p:spPr bwMode="auto">
            <a:xfrm>
              <a:off x="4308123" y="6309809"/>
              <a:ext cx="4572000" cy="492443"/>
            </a:xfrm>
            <a:prstGeom prst="rect">
              <a:avLst/>
            </a:prstGeom>
            <a:noFill/>
            <a:ln w="9525">
              <a:noFill/>
              <a:miter lim="800000"/>
              <a:headEnd/>
              <a:tailEnd/>
            </a:ln>
          </p:spPr>
          <p:txBody>
            <a:bodyPr>
              <a:spAutoFit/>
            </a:bodyPr>
            <a:lstStyle/>
            <a:p>
              <a:pPr algn="r" eaLnBrk="0" hangingPunct="0"/>
              <a:r>
                <a:rPr lang="en-CA" sz="1400" b="1">
                  <a:solidFill>
                    <a:schemeClr val="bg1"/>
                  </a:solidFill>
                </a:rPr>
                <a:t>– Greg P. Chartier, </a:t>
              </a:r>
            </a:p>
            <a:p>
              <a:pPr algn="r" eaLnBrk="0" hangingPunct="0"/>
              <a:r>
                <a:rPr lang="en-CA" sz="1200">
                  <a:solidFill>
                    <a:schemeClr val="bg1"/>
                  </a:solidFill>
                </a:rPr>
                <a:t>Asset Management Consultant, Independent</a:t>
              </a:r>
            </a:p>
          </p:txBody>
        </p:sp>
      </p:grpSp>
      <p:pic>
        <p:nvPicPr>
          <p:cNvPr id="13" name="Picture 12" descr="icon44.png"/>
          <p:cNvPicPr>
            <a:picLocks noChangeAspect="1"/>
          </p:cNvPicPr>
          <p:nvPr/>
        </p:nvPicPr>
        <p:blipFill>
          <a:blip r:embed="rId3"/>
          <a:srcRect/>
          <a:stretch>
            <a:fillRect/>
          </a:stretch>
        </p:blipFill>
        <p:spPr bwMode="auto">
          <a:xfrm>
            <a:off x="703263" y="3871913"/>
            <a:ext cx="1223962" cy="1139825"/>
          </a:xfrm>
          <a:prstGeom prst="rect">
            <a:avLst/>
          </a:prstGeom>
          <a:noFill/>
          <a:ln w="9525">
            <a:noFill/>
            <a:miter lim="800000"/>
            <a:headEnd/>
            <a:tailEnd/>
          </a:ln>
        </p:spPr>
      </p:pic>
      <p:pic>
        <p:nvPicPr>
          <p:cNvPr id="17" name="Picture 16" descr="icon 48.png"/>
          <p:cNvPicPr>
            <a:picLocks noChangeAspect="1"/>
          </p:cNvPicPr>
          <p:nvPr/>
        </p:nvPicPr>
        <p:blipFill>
          <a:blip r:embed="rId4"/>
          <a:srcRect/>
          <a:stretch>
            <a:fillRect/>
          </a:stretch>
        </p:blipFill>
        <p:spPr bwMode="auto">
          <a:xfrm>
            <a:off x="469900" y="1787525"/>
            <a:ext cx="1685925" cy="1222375"/>
          </a:xfrm>
          <a:prstGeom prst="rect">
            <a:avLst/>
          </a:prstGeom>
          <a:noFill/>
          <a:ln w="9525">
            <a:noFill/>
            <a:miter lim="800000"/>
            <a:headEnd/>
            <a:tailEnd/>
          </a:ln>
        </p:spPr>
      </p:pic>
      <p:sp>
        <p:nvSpPr>
          <p:cNvPr id="18" name="Rectangle 3"/>
          <p:cNvSpPr txBox="1">
            <a:spLocks noChangeArrowheads="1"/>
          </p:cNvSpPr>
          <p:nvPr/>
        </p:nvSpPr>
        <p:spPr bwMode="auto">
          <a:xfrm>
            <a:off x="2476500" y="4044950"/>
            <a:ext cx="6430963" cy="1254125"/>
          </a:xfrm>
          <a:prstGeom prst="rect">
            <a:avLst/>
          </a:prstGeom>
          <a:noFill/>
          <a:ln w="9525">
            <a:noFill/>
            <a:miter lim="800000"/>
            <a:headEnd/>
            <a:tailEnd/>
          </a:ln>
        </p:spPr>
        <p:txBody>
          <a:bodyPr lIns="0" tIns="0" rIns="0" bIns="0"/>
          <a:lstStyle/>
          <a:p>
            <a:pPr marL="0" lvl="1" eaLnBrk="0" hangingPunct="0">
              <a:spcAft>
                <a:spcPts val="1200"/>
              </a:spcAft>
              <a:buClr>
                <a:schemeClr val="bg1"/>
              </a:buClr>
              <a:buSzPct val="75000"/>
              <a:buFont typeface="Wingdings" pitchFamily="2" charset="2"/>
              <a:buNone/>
              <a:defRPr/>
            </a:pPr>
            <a:r>
              <a:rPr lang="en-CA" sz="2000" kern="0" dirty="0">
                <a:solidFill>
                  <a:schemeClr val="bg1"/>
                </a:solidFill>
                <a:latin typeface="+mn-lt"/>
              </a:rPr>
              <a:t>It measures the performance of utilities to facilitate transparent reporting and to inform the planning processes </a:t>
            </a:r>
            <a:endParaRPr lang="en-CA" sz="2000" b="1" kern="0" dirty="0">
              <a:solidFill>
                <a:srgbClr val="FFCC00"/>
              </a:solidFill>
              <a:latin typeface="+mn-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wipe(left)">
                                      <p:cBhvr>
                                        <p:cTn id="7" dur="500"/>
                                        <p:tgtEl>
                                          <p:spTgt spid="33794"/>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ox(ou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795">
                                            <p:txEl>
                                              <p:pRg st="0" end="0"/>
                                            </p:txEl>
                                          </p:spTgt>
                                        </p:tgtEl>
                                        <p:attrNameLst>
                                          <p:attrName>style.visibility</p:attrName>
                                        </p:attrNameLst>
                                      </p:cBhvr>
                                      <p:to>
                                        <p:strVal val="visible"/>
                                      </p:to>
                                    </p:set>
                                    <p:animEffect transition="in" filter="wipe(left)">
                                      <p:cBhvr>
                                        <p:cTn id="15" dur="500"/>
                                        <p:tgtEl>
                                          <p:spTgt spid="33795">
                                            <p:txEl>
                                              <p:pRg st="0" end="0"/>
                                            </p:txEl>
                                          </p:spTgt>
                                        </p:tgtEl>
                                      </p:cBhvr>
                                    </p:animEffect>
                                  </p:childTnLst>
                                </p:cTn>
                              </p:par>
                            </p:childTnLst>
                          </p:cTn>
                        </p:par>
                        <p:par>
                          <p:cTn id="16" fill="hold">
                            <p:stCondLst>
                              <p:cond delay="1500"/>
                            </p:stCondLst>
                            <p:childTnLst>
                              <p:par>
                                <p:cTn id="17" presetID="4" presetClass="entr" presetSubtype="3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out)">
                                      <p:cBhvr>
                                        <p:cTn id="19" dur="500"/>
                                        <p:tgtEl>
                                          <p:spTgt spid="1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55"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strVal val="#ppt_w*0.70"/>
                                          </p:val>
                                        </p:tav>
                                        <p:tav tm="100000">
                                          <p:val>
                                            <p:strVal val="#ppt_w"/>
                                          </p:val>
                                        </p:tav>
                                      </p:tavLst>
                                    </p:anim>
                                    <p:anim calcmode="lin" valueType="num">
                                      <p:cBhvr>
                                        <p:cTn id="28" dur="1000" fill="hold"/>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bldLvl="5"/>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457200" y="520700"/>
            <a:ext cx="8686800" cy="758825"/>
          </a:xfrm>
        </p:spPr>
        <p:txBody>
          <a:bodyPr/>
          <a:lstStyle/>
          <a:p>
            <a:r>
              <a:rPr lang="en-CA" smtClean="0"/>
              <a:t>A BLUE CITY PROVIDES PERSONALIZED INFORMATION ON WATER USAGE</a:t>
            </a:r>
          </a:p>
        </p:txBody>
      </p:sp>
      <p:sp>
        <p:nvSpPr>
          <p:cNvPr id="36866" name="Rectangle 3"/>
          <p:cNvSpPr>
            <a:spLocks noGrp="1" noChangeArrowheads="1"/>
          </p:cNvSpPr>
          <p:nvPr>
            <p:ph idx="1"/>
          </p:nvPr>
        </p:nvSpPr>
        <p:spPr>
          <a:xfrm>
            <a:off x="457200" y="1600200"/>
            <a:ext cx="8388350" cy="2293938"/>
          </a:xfrm>
        </p:spPr>
        <p:txBody>
          <a:bodyPr/>
          <a:lstStyle/>
          <a:p>
            <a:pPr marL="0" lvl="1" indent="0">
              <a:buFont typeface="Wingdings" pitchFamily="2" charset="2"/>
              <a:buNone/>
            </a:pPr>
            <a:r>
              <a:rPr lang="en-CA" sz="2000" smtClean="0"/>
              <a:t>It provides customers with personalized feedback on their water use and behaviours (similar to internet providers) </a:t>
            </a:r>
            <a:br>
              <a:rPr lang="en-CA" sz="2000" smtClean="0"/>
            </a:br>
            <a:endParaRPr lang="en-CA" sz="2000" smtClean="0"/>
          </a:p>
          <a:p>
            <a:endParaRPr lang="en-CA" sz="2000" smtClean="0"/>
          </a:p>
          <a:p>
            <a:endParaRPr lang="en-CA" sz="2000" smtClean="0"/>
          </a:p>
          <a:p>
            <a:endParaRPr lang="en-CA" sz="2000" smtClean="0"/>
          </a:p>
        </p:txBody>
      </p:sp>
      <p:grpSp>
        <p:nvGrpSpPr>
          <p:cNvPr id="8" name="Group 7"/>
          <p:cNvGrpSpPr>
            <a:grpSpLocks/>
          </p:cNvGrpSpPr>
          <p:nvPr/>
        </p:nvGrpSpPr>
        <p:grpSpPr bwMode="auto">
          <a:xfrm>
            <a:off x="0" y="5459413"/>
            <a:ext cx="9144000" cy="1398587"/>
            <a:chOff x="0" y="5460040"/>
            <a:chExt cx="9144000" cy="1397960"/>
          </a:xfrm>
        </p:grpSpPr>
        <p:sp>
          <p:nvSpPr>
            <p:cNvPr id="9" name="Rectangle 8"/>
            <p:cNvSpPr/>
            <p:nvPr/>
          </p:nvSpPr>
          <p:spPr>
            <a:xfrm>
              <a:off x="0" y="5460040"/>
              <a:ext cx="9144000" cy="1397960"/>
            </a:xfrm>
            <a:prstGeom prst="rect">
              <a:avLst/>
            </a:prstGeom>
            <a:gradFill>
              <a:gsLst>
                <a:gs pos="19000">
                  <a:schemeClr val="bg1">
                    <a:alpha val="26000"/>
                  </a:schemeClr>
                </a:gs>
                <a:gs pos="69000">
                  <a:srgbClr val="00487D">
                    <a:alpha val="96000"/>
                  </a:srgbClr>
                </a:gs>
                <a:gs pos="100000">
                  <a:srgbClr val="00487D">
                    <a:alpha val="75000"/>
                  </a:srgbClr>
                </a:gs>
              </a:gsLst>
              <a:lin ang="0" scaled="0"/>
            </a:gradFill>
            <a:ln w="3175">
              <a:noFill/>
            </a:ln>
          </p:spPr>
          <p:txBody>
            <a:bodyPr lIns="731520" tIns="91440" rIns="274320"/>
            <a:lstStyle/>
            <a:p>
              <a:pPr eaLnBrk="0" hangingPunct="0">
                <a:defRPr/>
              </a:pPr>
              <a:r>
                <a:rPr lang="en-US" sz="1600" i="1" dirty="0">
                  <a:solidFill>
                    <a:schemeClr val="bg1"/>
                  </a:solidFill>
                  <a:cs typeface="Times New Roman" pitchFamily="18" charset="0"/>
                </a:rPr>
                <a:t>One trend that's been overlooked is 'The Amazon Effect'. People are starting to ask, 'why can't I see my water bill and see how much water I'm using.' When you put that data in the consumer's hands, the game changes.”</a:t>
              </a:r>
            </a:p>
          </p:txBody>
        </p:sp>
        <p:pic>
          <p:nvPicPr>
            <p:cNvPr id="36883" name="Picture 9"/>
            <p:cNvPicPr>
              <a:picLocks noChangeAspect="1"/>
            </p:cNvPicPr>
            <p:nvPr/>
          </p:nvPicPr>
          <p:blipFill>
            <a:blip r:embed="rId2"/>
            <a:srcRect l="36282" t="23216" r="35938" b="63264"/>
            <a:stretch>
              <a:fillRect/>
            </a:stretch>
          </p:blipFill>
          <p:spPr bwMode="auto">
            <a:xfrm>
              <a:off x="37324" y="5520034"/>
              <a:ext cx="621101" cy="406400"/>
            </a:xfrm>
            <a:prstGeom prst="rect">
              <a:avLst/>
            </a:prstGeom>
            <a:noFill/>
            <a:ln w="9525">
              <a:noFill/>
              <a:miter lim="800000"/>
              <a:headEnd/>
              <a:tailEnd/>
            </a:ln>
          </p:spPr>
        </p:pic>
        <p:sp>
          <p:nvSpPr>
            <p:cNvPr id="36884" name="Rectangle 10"/>
            <p:cNvSpPr>
              <a:spLocks noChangeArrowheads="1"/>
            </p:cNvSpPr>
            <p:nvPr/>
          </p:nvSpPr>
          <p:spPr bwMode="auto">
            <a:xfrm>
              <a:off x="4308123" y="6309809"/>
              <a:ext cx="4572000" cy="492443"/>
            </a:xfrm>
            <a:prstGeom prst="rect">
              <a:avLst/>
            </a:prstGeom>
            <a:noFill/>
            <a:ln w="9525">
              <a:noFill/>
              <a:miter lim="800000"/>
              <a:headEnd/>
              <a:tailEnd/>
            </a:ln>
          </p:spPr>
          <p:txBody>
            <a:bodyPr>
              <a:spAutoFit/>
            </a:bodyPr>
            <a:lstStyle/>
            <a:p>
              <a:pPr algn="r" eaLnBrk="0" hangingPunct="0"/>
              <a:r>
                <a:rPr lang="en-CA" sz="1400" b="1">
                  <a:solidFill>
                    <a:schemeClr val="bg1"/>
                  </a:solidFill>
                </a:rPr>
                <a:t>– David Henderson, </a:t>
              </a:r>
            </a:p>
            <a:p>
              <a:pPr algn="r" eaLnBrk="0" hangingPunct="0"/>
              <a:r>
                <a:rPr lang="en-CA" sz="1200">
                  <a:solidFill>
                    <a:schemeClr val="bg1"/>
                  </a:solidFill>
                </a:rPr>
                <a:t>Founder &amp; Managing Director, XPV Capital Corporation</a:t>
              </a:r>
            </a:p>
          </p:txBody>
        </p:sp>
      </p:grpSp>
      <p:grpSp>
        <p:nvGrpSpPr>
          <p:cNvPr id="93" name="Group 92"/>
          <p:cNvGrpSpPr>
            <a:grpSpLocks/>
          </p:cNvGrpSpPr>
          <p:nvPr/>
        </p:nvGrpSpPr>
        <p:grpSpPr bwMode="auto">
          <a:xfrm>
            <a:off x="415925" y="2773363"/>
            <a:ext cx="1531938" cy="1852612"/>
            <a:chOff x="313884" y="2233643"/>
            <a:chExt cx="1531901" cy="1851796"/>
          </a:xfrm>
        </p:grpSpPr>
        <p:pic>
          <p:nvPicPr>
            <p:cNvPr id="36878" name="Picture 22" descr="icon 52.png"/>
            <p:cNvPicPr>
              <a:picLocks noChangeAspect="1"/>
            </p:cNvPicPr>
            <p:nvPr/>
          </p:nvPicPr>
          <p:blipFill>
            <a:blip r:embed="rId3"/>
            <a:srcRect/>
            <a:stretch>
              <a:fillRect/>
            </a:stretch>
          </p:blipFill>
          <p:spPr bwMode="auto">
            <a:xfrm>
              <a:off x="434355" y="2233643"/>
              <a:ext cx="1211481" cy="1431487"/>
            </a:xfrm>
            <a:prstGeom prst="rect">
              <a:avLst/>
            </a:prstGeom>
            <a:noFill/>
            <a:ln w="9525">
              <a:noFill/>
              <a:miter lim="800000"/>
              <a:headEnd/>
              <a:tailEnd/>
            </a:ln>
          </p:spPr>
        </p:pic>
        <p:sp>
          <p:nvSpPr>
            <p:cNvPr id="36879" name="Rectangle 27"/>
            <p:cNvSpPr>
              <a:spLocks noChangeArrowheads="1"/>
            </p:cNvSpPr>
            <p:nvPr/>
          </p:nvSpPr>
          <p:spPr bwMode="auto">
            <a:xfrm>
              <a:off x="313884" y="3716127"/>
              <a:ext cx="1531901" cy="369312"/>
            </a:xfrm>
            <a:prstGeom prst="rect">
              <a:avLst/>
            </a:prstGeom>
            <a:noFill/>
            <a:ln w="9525">
              <a:noFill/>
              <a:miter lim="800000"/>
              <a:headEnd/>
              <a:tailEnd/>
            </a:ln>
          </p:spPr>
          <p:txBody>
            <a:bodyPr wrap="none">
              <a:spAutoFit/>
            </a:bodyPr>
            <a:lstStyle/>
            <a:p>
              <a:r>
                <a:rPr lang="en-CA">
                  <a:solidFill>
                    <a:schemeClr val="bg1"/>
                  </a:solidFill>
                </a:rPr>
                <a:t>WATER BILL</a:t>
              </a:r>
              <a:endParaRPr lang="en-US">
                <a:solidFill>
                  <a:schemeClr val="bg1"/>
                </a:solidFill>
              </a:endParaRPr>
            </a:p>
          </p:txBody>
        </p:sp>
      </p:grpSp>
      <p:grpSp>
        <p:nvGrpSpPr>
          <p:cNvPr id="94" name="Group 93"/>
          <p:cNvGrpSpPr>
            <a:grpSpLocks/>
          </p:cNvGrpSpPr>
          <p:nvPr/>
        </p:nvGrpSpPr>
        <p:grpSpPr bwMode="auto">
          <a:xfrm>
            <a:off x="1916113" y="3217863"/>
            <a:ext cx="6837362" cy="920750"/>
            <a:chOff x="1903357" y="2698304"/>
            <a:chExt cx="6558533" cy="883847"/>
          </a:xfrm>
        </p:grpSpPr>
        <p:pic>
          <p:nvPicPr>
            <p:cNvPr id="36870" name="Picture 24" descr="icon 55.png"/>
            <p:cNvPicPr>
              <a:picLocks noChangeAspect="1"/>
            </p:cNvPicPr>
            <p:nvPr/>
          </p:nvPicPr>
          <p:blipFill>
            <a:blip r:embed="rId4"/>
            <a:srcRect/>
            <a:stretch>
              <a:fillRect/>
            </a:stretch>
          </p:blipFill>
          <p:spPr bwMode="auto">
            <a:xfrm>
              <a:off x="4091371" y="2708774"/>
              <a:ext cx="696306" cy="862907"/>
            </a:xfrm>
            <a:prstGeom prst="rect">
              <a:avLst/>
            </a:prstGeom>
            <a:noFill/>
            <a:ln w="9525">
              <a:noFill/>
              <a:miter lim="800000"/>
              <a:headEnd/>
              <a:tailEnd/>
            </a:ln>
          </p:spPr>
        </p:pic>
        <p:pic>
          <p:nvPicPr>
            <p:cNvPr id="36871" name="Picture 25" descr="icon 54.png"/>
            <p:cNvPicPr>
              <a:picLocks noChangeAspect="1"/>
            </p:cNvPicPr>
            <p:nvPr/>
          </p:nvPicPr>
          <p:blipFill>
            <a:blip r:embed="rId5"/>
            <a:srcRect/>
            <a:stretch>
              <a:fillRect/>
            </a:stretch>
          </p:blipFill>
          <p:spPr bwMode="auto">
            <a:xfrm>
              <a:off x="2516531" y="2769598"/>
              <a:ext cx="832920" cy="741258"/>
            </a:xfrm>
            <a:prstGeom prst="rect">
              <a:avLst/>
            </a:prstGeom>
            <a:noFill/>
            <a:ln w="9525">
              <a:noFill/>
              <a:miter lim="800000"/>
              <a:headEnd/>
              <a:tailEnd/>
            </a:ln>
          </p:spPr>
        </p:pic>
        <p:sp>
          <p:nvSpPr>
            <p:cNvPr id="36872" name="Rectangle 30"/>
            <p:cNvSpPr>
              <a:spLocks noChangeArrowheads="1"/>
            </p:cNvSpPr>
            <p:nvPr/>
          </p:nvSpPr>
          <p:spPr bwMode="auto">
            <a:xfrm>
              <a:off x="1903357" y="2786284"/>
              <a:ext cx="484428" cy="707887"/>
            </a:xfrm>
            <a:prstGeom prst="rect">
              <a:avLst/>
            </a:prstGeom>
            <a:noFill/>
            <a:ln w="9525">
              <a:noFill/>
              <a:miter lim="800000"/>
              <a:headEnd/>
              <a:tailEnd/>
            </a:ln>
          </p:spPr>
          <p:txBody>
            <a:bodyPr wrap="none">
              <a:spAutoFit/>
            </a:bodyPr>
            <a:lstStyle/>
            <a:p>
              <a:r>
                <a:rPr lang="en-CA" sz="4000">
                  <a:solidFill>
                    <a:schemeClr val="bg1"/>
                  </a:solidFill>
                </a:rPr>
                <a:t>=</a:t>
              </a:r>
              <a:endParaRPr lang="en-US" sz="4000">
                <a:solidFill>
                  <a:schemeClr val="bg1"/>
                </a:solidFill>
              </a:endParaRPr>
            </a:p>
          </p:txBody>
        </p:sp>
        <p:sp>
          <p:nvSpPr>
            <p:cNvPr id="36873" name="Rectangle 31"/>
            <p:cNvSpPr>
              <a:spLocks noChangeArrowheads="1"/>
            </p:cNvSpPr>
            <p:nvPr/>
          </p:nvSpPr>
          <p:spPr bwMode="auto">
            <a:xfrm>
              <a:off x="3478197" y="2786284"/>
              <a:ext cx="484428" cy="707887"/>
            </a:xfrm>
            <a:prstGeom prst="rect">
              <a:avLst/>
            </a:prstGeom>
            <a:noFill/>
            <a:ln w="9525">
              <a:noFill/>
              <a:miter lim="800000"/>
              <a:headEnd/>
              <a:tailEnd/>
            </a:ln>
          </p:spPr>
          <p:txBody>
            <a:bodyPr wrap="none">
              <a:spAutoFit/>
            </a:bodyPr>
            <a:lstStyle/>
            <a:p>
              <a:r>
                <a:rPr lang="en-CA" sz="4000">
                  <a:solidFill>
                    <a:schemeClr val="bg1"/>
                  </a:solidFill>
                </a:rPr>
                <a:t>+</a:t>
              </a:r>
              <a:endParaRPr lang="en-US" sz="4000">
                <a:solidFill>
                  <a:schemeClr val="bg1"/>
                </a:solidFill>
              </a:endParaRPr>
            </a:p>
          </p:txBody>
        </p:sp>
        <p:sp>
          <p:nvSpPr>
            <p:cNvPr id="36874" name="Rectangle 32"/>
            <p:cNvSpPr>
              <a:spLocks noChangeArrowheads="1"/>
            </p:cNvSpPr>
            <p:nvPr/>
          </p:nvSpPr>
          <p:spPr bwMode="auto">
            <a:xfrm>
              <a:off x="4916423" y="2786284"/>
              <a:ext cx="484428" cy="707887"/>
            </a:xfrm>
            <a:prstGeom prst="rect">
              <a:avLst/>
            </a:prstGeom>
            <a:noFill/>
            <a:ln w="9525">
              <a:noFill/>
              <a:miter lim="800000"/>
              <a:headEnd/>
              <a:tailEnd/>
            </a:ln>
          </p:spPr>
          <p:txBody>
            <a:bodyPr wrap="none">
              <a:spAutoFit/>
            </a:bodyPr>
            <a:lstStyle/>
            <a:p>
              <a:r>
                <a:rPr lang="en-CA" sz="4000">
                  <a:solidFill>
                    <a:schemeClr val="bg1"/>
                  </a:solidFill>
                </a:rPr>
                <a:t>+</a:t>
              </a:r>
              <a:endParaRPr lang="en-US" sz="4000">
                <a:solidFill>
                  <a:schemeClr val="bg1"/>
                </a:solidFill>
              </a:endParaRPr>
            </a:p>
          </p:txBody>
        </p:sp>
        <p:sp>
          <p:nvSpPr>
            <p:cNvPr id="36875" name="Rectangle 33"/>
            <p:cNvSpPr>
              <a:spLocks noChangeArrowheads="1"/>
            </p:cNvSpPr>
            <p:nvPr/>
          </p:nvSpPr>
          <p:spPr bwMode="auto">
            <a:xfrm>
              <a:off x="6842961" y="2786284"/>
              <a:ext cx="484428" cy="707887"/>
            </a:xfrm>
            <a:prstGeom prst="rect">
              <a:avLst/>
            </a:prstGeom>
            <a:noFill/>
            <a:ln w="9525">
              <a:noFill/>
              <a:miter lim="800000"/>
              <a:headEnd/>
              <a:tailEnd/>
            </a:ln>
          </p:spPr>
          <p:txBody>
            <a:bodyPr wrap="none">
              <a:spAutoFit/>
            </a:bodyPr>
            <a:lstStyle/>
            <a:p>
              <a:r>
                <a:rPr lang="en-CA" sz="4000">
                  <a:solidFill>
                    <a:schemeClr val="bg1"/>
                  </a:solidFill>
                </a:rPr>
                <a:t>+</a:t>
              </a:r>
              <a:endParaRPr lang="en-US" sz="4000">
                <a:solidFill>
                  <a:schemeClr val="bg1"/>
                </a:solidFill>
              </a:endParaRPr>
            </a:p>
          </p:txBody>
        </p:sp>
        <p:pic>
          <p:nvPicPr>
            <p:cNvPr id="36876" name="Picture 35" descr="icon 64.png"/>
            <p:cNvPicPr>
              <a:picLocks noChangeAspect="1"/>
            </p:cNvPicPr>
            <p:nvPr/>
          </p:nvPicPr>
          <p:blipFill>
            <a:blip r:embed="rId6"/>
            <a:srcRect/>
            <a:stretch>
              <a:fillRect/>
            </a:stretch>
          </p:blipFill>
          <p:spPr bwMode="auto">
            <a:xfrm>
              <a:off x="5529596" y="2706830"/>
              <a:ext cx="1184619" cy="866795"/>
            </a:xfrm>
            <a:prstGeom prst="rect">
              <a:avLst/>
            </a:prstGeom>
            <a:noFill/>
            <a:ln w="9525">
              <a:noFill/>
              <a:miter lim="800000"/>
              <a:headEnd/>
              <a:tailEnd/>
            </a:ln>
          </p:spPr>
        </p:pic>
        <p:pic>
          <p:nvPicPr>
            <p:cNvPr id="36877" name="Picture 36" descr="icon 65.png"/>
            <p:cNvPicPr>
              <a:picLocks noChangeAspect="1"/>
            </p:cNvPicPr>
            <p:nvPr/>
          </p:nvPicPr>
          <p:blipFill>
            <a:blip r:embed="rId7"/>
            <a:srcRect/>
            <a:stretch>
              <a:fillRect/>
            </a:stretch>
          </p:blipFill>
          <p:spPr bwMode="auto">
            <a:xfrm>
              <a:off x="7456133" y="2698304"/>
              <a:ext cx="1005757" cy="883847"/>
            </a:xfrm>
            <a:prstGeom prst="rect">
              <a:avLst/>
            </a:prstGeom>
            <a:noFill/>
            <a:ln w="9525">
              <a:noFill/>
              <a:miter lim="800000"/>
              <a:headEnd/>
              <a:tailEnd/>
            </a:ln>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4" presetClass="entr" presetSubtype="32"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box(out)">
                                      <p:cBhvr>
                                        <p:cTn id="7" dur="500"/>
                                        <p:tgtEl>
                                          <p:spTgt spid="93"/>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wipe(left)">
                                      <p:cBhvr>
                                        <p:cTn id="11" dur="500"/>
                                        <p:tgtEl>
                                          <p:spTgt spid="94"/>
                                        </p:tgtEl>
                                      </p:cBhvr>
                                    </p:animEffect>
                                  </p:childTnLst>
                                </p:cTn>
                              </p:par>
                            </p:childTnLst>
                          </p:cTn>
                        </p:par>
                        <p:par>
                          <p:cTn id="12" fill="hold">
                            <p:stCondLst>
                              <p:cond delay="2000"/>
                            </p:stCondLst>
                            <p:childTnLst>
                              <p:par>
                                <p:cTn id="13" presetID="55"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strVal val="#ppt_w*0.70"/>
                                          </p:val>
                                        </p:tav>
                                        <p:tav tm="100000">
                                          <p:val>
                                            <p:strVal val="#ppt_w"/>
                                          </p:val>
                                        </p:tav>
                                      </p:tavLst>
                                    </p:anim>
                                    <p:anim calcmode="lin" valueType="num">
                                      <p:cBhvr>
                                        <p:cTn id="16" dur="1000" fill="hold"/>
                                        <p:tgtEl>
                                          <p:spTgt spid="8"/>
                                        </p:tgtEl>
                                        <p:attrNameLst>
                                          <p:attrName>ppt_h</p:attrName>
                                        </p:attrNameLst>
                                      </p:cBhvr>
                                      <p:tavLst>
                                        <p:tav tm="0">
                                          <p:val>
                                            <p:strVal val="#ppt_h"/>
                                          </p:val>
                                        </p:tav>
                                        <p:tav tm="100000">
                                          <p:val>
                                            <p:strVal val="#ppt_h"/>
                                          </p:val>
                                        </p:tav>
                                      </p:tavLst>
                                    </p:anim>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520700"/>
            <a:ext cx="7380288" cy="758825"/>
          </a:xfrm>
        </p:spPr>
        <p:txBody>
          <a:bodyPr/>
          <a:lstStyle/>
          <a:p>
            <a:r>
              <a:rPr lang="en-CA" smtClean="0"/>
              <a:t>A BLUE CITY USES CUTTING-EDGE TECHNOLOGY</a:t>
            </a:r>
          </a:p>
        </p:txBody>
      </p:sp>
      <p:sp>
        <p:nvSpPr>
          <p:cNvPr id="35843" name="Rectangle 3"/>
          <p:cNvSpPr>
            <a:spLocks noGrp="1" noChangeArrowheads="1"/>
          </p:cNvSpPr>
          <p:nvPr>
            <p:ph idx="1"/>
          </p:nvPr>
        </p:nvSpPr>
        <p:spPr>
          <a:xfrm>
            <a:off x="2230438" y="1768475"/>
            <a:ext cx="6288087" cy="1039813"/>
          </a:xfrm>
        </p:spPr>
        <p:txBody>
          <a:bodyPr/>
          <a:lstStyle/>
          <a:p>
            <a:pPr marL="0" lvl="1" indent="0">
              <a:spcAft>
                <a:spcPts val="1200"/>
              </a:spcAft>
              <a:buFont typeface="Wingdings" pitchFamily="2" charset="2"/>
              <a:buNone/>
            </a:pPr>
            <a:r>
              <a:rPr lang="en-CA" sz="2000" smtClean="0"/>
              <a:t>It formulates new utility configurations around innovative service models for drinking water, wastewater and stormwater</a:t>
            </a:r>
            <a:endParaRPr lang="en-CA" sz="2000" b="1" smtClean="0">
              <a:solidFill>
                <a:srgbClr val="FFCC00"/>
              </a:solidFill>
            </a:endParaRPr>
          </a:p>
        </p:txBody>
      </p:sp>
      <p:pic>
        <p:nvPicPr>
          <p:cNvPr id="4" name="Picture 3" descr="icon 34.png"/>
          <p:cNvPicPr>
            <a:picLocks noChangeAspect="1"/>
          </p:cNvPicPr>
          <p:nvPr/>
        </p:nvPicPr>
        <p:blipFill>
          <a:blip r:embed="rId2"/>
          <a:srcRect/>
          <a:stretch>
            <a:fillRect/>
          </a:stretch>
        </p:blipFill>
        <p:spPr bwMode="auto">
          <a:xfrm>
            <a:off x="630238" y="4660900"/>
            <a:ext cx="1089025" cy="1614488"/>
          </a:xfrm>
          <a:prstGeom prst="rect">
            <a:avLst/>
          </a:prstGeom>
          <a:noFill/>
          <a:ln w="9525">
            <a:noFill/>
            <a:miter lim="800000"/>
            <a:headEnd/>
            <a:tailEnd/>
          </a:ln>
        </p:spPr>
      </p:pic>
      <p:pic>
        <p:nvPicPr>
          <p:cNvPr id="12" name="Picture 11" descr="icon 67.png"/>
          <p:cNvPicPr>
            <a:picLocks noChangeAspect="1"/>
          </p:cNvPicPr>
          <p:nvPr/>
        </p:nvPicPr>
        <p:blipFill>
          <a:blip r:embed="rId3"/>
          <a:srcRect/>
          <a:stretch>
            <a:fillRect/>
          </a:stretch>
        </p:blipFill>
        <p:spPr bwMode="auto">
          <a:xfrm>
            <a:off x="441325" y="1725613"/>
            <a:ext cx="1547813" cy="1125537"/>
          </a:xfrm>
          <a:prstGeom prst="rect">
            <a:avLst/>
          </a:prstGeom>
          <a:noFill/>
          <a:ln w="9525">
            <a:noFill/>
            <a:miter lim="800000"/>
            <a:headEnd/>
            <a:tailEnd/>
          </a:ln>
        </p:spPr>
      </p:pic>
      <p:sp>
        <p:nvSpPr>
          <p:cNvPr id="13" name="Rectangle 3"/>
          <p:cNvSpPr txBox="1">
            <a:spLocks noChangeArrowheads="1"/>
          </p:cNvSpPr>
          <p:nvPr/>
        </p:nvSpPr>
        <p:spPr bwMode="auto">
          <a:xfrm>
            <a:off x="2230438" y="5175250"/>
            <a:ext cx="6611937" cy="696913"/>
          </a:xfrm>
          <a:prstGeom prst="rect">
            <a:avLst/>
          </a:prstGeom>
          <a:noFill/>
          <a:ln w="9525">
            <a:noFill/>
            <a:miter lim="800000"/>
            <a:headEnd/>
            <a:tailEnd/>
          </a:ln>
        </p:spPr>
        <p:txBody>
          <a:bodyPr lIns="0" tIns="0" rIns="0" bIns="0"/>
          <a:lstStyle/>
          <a:p>
            <a:pPr marL="0" lvl="1" eaLnBrk="0" hangingPunct="0">
              <a:spcAft>
                <a:spcPts val="1200"/>
              </a:spcAft>
              <a:buClr>
                <a:schemeClr val="bg1"/>
              </a:buClr>
              <a:buSzPct val="75000"/>
              <a:defRPr/>
            </a:pPr>
            <a:r>
              <a:rPr lang="en-CA" sz="2000" kern="0" dirty="0">
                <a:solidFill>
                  <a:schemeClr val="bg1"/>
                </a:solidFill>
                <a:latin typeface="+mn-lt"/>
              </a:rPr>
              <a:t>Its infrastructure maintains the natural environment and minimizes the impact of activities on native ecosystems</a:t>
            </a:r>
            <a:endParaRPr lang="en-CA" sz="2000" b="1" kern="0" dirty="0">
              <a:solidFill>
                <a:srgbClr val="FFCC00"/>
              </a:solidFill>
              <a:latin typeface="+mn-lt"/>
            </a:endParaRPr>
          </a:p>
        </p:txBody>
      </p:sp>
      <p:sp>
        <p:nvSpPr>
          <p:cNvPr id="14" name="Rectangle 3"/>
          <p:cNvSpPr txBox="1">
            <a:spLocks noChangeArrowheads="1"/>
          </p:cNvSpPr>
          <p:nvPr/>
        </p:nvSpPr>
        <p:spPr bwMode="auto">
          <a:xfrm>
            <a:off x="2230438" y="3433763"/>
            <a:ext cx="6611937" cy="792162"/>
          </a:xfrm>
          <a:prstGeom prst="rect">
            <a:avLst/>
          </a:prstGeom>
          <a:noFill/>
          <a:ln w="9525">
            <a:noFill/>
            <a:miter lim="800000"/>
            <a:headEnd/>
            <a:tailEnd/>
          </a:ln>
        </p:spPr>
        <p:txBody>
          <a:bodyPr lIns="0" tIns="0" rIns="0" bIns="0"/>
          <a:lstStyle/>
          <a:p>
            <a:pPr marL="0" lvl="1" eaLnBrk="0" hangingPunct="0">
              <a:spcAft>
                <a:spcPts val="1200"/>
              </a:spcAft>
              <a:buClr>
                <a:schemeClr val="bg1"/>
              </a:buClr>
              <a:buSzPct val="75000"/>
              <a:defRPr/>
            </a:pPr>
            <a:r>
              <a:rPr lang="en-CA" sz="2000" kern="0" dirty="0">
                <a:solidFill>
                  <a:schemeClr val="bg1"/>
                </a:solidFill>
                <a:latin typeface="+mn-lt"/>
              </a:rPr>
              <a:t>It incorporates technology that makes source separation economically viable</a:t>
            </a:r>
            <a:endParaRPr lang="en-CA" sz="2000" b="1" kern="0" dirty="0">
              <a:solidFill>
                <a:srgbClr val="FFCC00"/>
              </a:solidFill>
              <a:latin typeface="+mn-lt"/>
            </a:endParaRPr>
          </a:p>
        </p:txBody>
      </p:sp>
      <p:pic>
        <p:nvPicPr>
          <p:cNvPr id="15" name="Picture 14" descr="icon 68.png"/>
          <p:cNvPicPr>
            <a:picLocks noChangeAspect="1"/>
          </p:cNvPicPr>
          <p:nvPr/>
        </p:nvPicPr>
        <p:blipFill>
          <a:blip r:embed="rId4"/>
          <a:srcRect/>
          <a:stretch>
            <a:fillRect/>
          </a:stretch>
        </p:blipFill>
        <p:spPr bwMode="auto">
          <a:xfrm>
            <a:off x="534988" y="3108325"/>
            <a:ext cx="1284287" cy="12573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wipe(left)">
                                      <p:cBhvr>
                                        <p:cTn id="7" dur="500"/>
                                        <p:tgtEl>
                                          <p:spTgt spid="35842"/>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ox(ou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843">
                                            <p:txEl>
                                              <p:pRg st="0" end="0"/>
                                            </p:txEl>
                                          </p:spTgt>
                                        </p:tgtEl>
                                        <p:attrNameLst>
                                          <p:attrName>style.visibility</p:attrName>
                                        </p:attrNameLst>
                                      </p:cBhvr>
                                      <p:to>
                                        <p:strVal val="visible"/>
                                      </p:to>
                                    </p:set>
                                    <p:animEffect transition="in" filter="wipe(left)">
                                      <p:cBhvr>
                                        <p:cTn id="15" dur="500"/>
                                        <p:tgtEl>
                                          <p:spTgt spid="35843">
                                            <p:txEl>
                                              <p:pRg st="0" end="0"/>
                                            </p:txEl>
                                          </p:spTgt>
                                        </p:tgtEl>
                                      </p:cBhvr>
                                    </p:animEffect>
                                  </p:childTnLst>
                                </p:cTn>
                              </p:par>
                            </p:childTnLst>
                          </p:cTn>
                        </p:par>
                        <p:par>
                          <p:cTn id="16" fill="hold">
                            <p:stCondLst>
                              <p:cond delay="1500"/>
                            </p:stCondLst>
                            <p:childTnLst>
                              <p:par>
                                <p:cTn id="17" presetID="4" presetClass="entr" presetSubtype="3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ox(out)">
                                      <p:cBhvr>
                                        <p:cTn id="19" dur="500"/>
                                        <p:tgtEl>
                                          <p:spTgt spid="1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4" presetClass="entr" presetSubtype="32"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ox(out)">
                                      <p:cBhvr>
                                        <p:cTn id="27" dur="500"/>
                                        <p:tgtEl>
                                          <p:spTgt spid="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bldLvl="5"/>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ity8.jpg"/>
          <p:cNvPicPr>
            <a:picLocks noChangeAspect="1"/>
          </p:cNvPicPr>
          <p:nvPr/>
        </p:nvPicPr>
        <p:blipFill>
          <a:blip r:embed="rId2"/>
          <a:srcRect/>
          <a:stretch>
            <a:fillRect/>
          </a:stretch>
        </p:blipFill>
        <p:spPr bwMode="auto">
          <a:xfrm>
            <a:off x="5880100" y="1682750"/>
            <a:ext cx="3263900" cy="5165725"/>
          </a:xfrm>
          <a:prstGeom prst="rect">
            <a:avLst/>
          </a:prstGeom>
          <a:noFill/>
          <a:ln w="9525">
            <a:noFill/>
            <a:miter lim="800000"/>
            <a:headEnd/>
            <a:tailEnd/>
          </a:ln>
        </p:spPr>
      </p:pic>
      <p:sp>
        <p:nvSpPr>
          <p:cNvPr id="38914" name="Rectangle 2"/>
          <p:cNvSpPr>
            <a:spLocks noGrp="1" noChangeArrowheads="1"/>
          </p:cNvSpPr>
          <p:nvPr>
            <p:ph type="title"/>
          </p:nvPr>
        </p:nvSpPr>
        <p:spPr>
          <a:xfrm>
            <a:off x="457200" y="520700"/>
            <a:ext cx="7380288" cy="758825"/>
          </a:xfrm>
        </p:spPr>
        <p:txBody>
          <a:bodyPr/>
          <a:lstStyle/>
          <a:p>
            <a:r>
              <a:rPr lang="en-CA" smtClean="0"/>
              <a:t>A BLUE CITY MAKES A CLEAR BUSINESS CASE FOR BEING BLUE</a:t>
            </a:r>
          </a:p>
        </p:txBody>
      </p:sp>
      <p:sp>
        <p:nvSpPr>
          <p:cNvPr id="38915" name="Rectangle 3"/>
          <p:cNvSpPr>
            <a:spLocks noGrp="1" noChangeArrowheads="1"/>
          </p:cNvSpPr>
          <p:nvPr>
            <p:ph idx="1"/>
          </p:nvPr>
        </p:nvSpPr>
        <p:spPr>
          <a:xfrm>
            <a:off x="457200" y="1600200"/>
            <a:ext cx="5299075" cy="4525963"/>
          </a:xfrm>
        </p:spPr>
        <p:txBody>
          <a:bodyPr/>
          <a:lstStyle/>
          <a:p>
            <a:pPr lvl="1">
              <a:spcAft>
                <a:spcPts val="1200"/>
              </a:spcAft>
            </a:pPr>
            <a:r>
              <a:rPr lang="en-CA" sz="2000" smtClean="0"/>
              <a:t>It frames its business case around its </a:t>
            </a:r>
            <a:br>
              <a:rPr lang="en-CA" sz="2000" smtClean="0"/>
            </a:br>
            <a:r>
              <a:rPr lang="en-CA" sz="2000" smtClean="0"/>
              <a:t>pain points</a:t>
            </a:r>
          </a:p>
          <a:p>
            <a:pPr lvl="1">
              <a:spcAft>
                <a:spcPts val="1200"/>
              </a:spcAft>
            </a:pPr>
            <a:r>
              <a:rPr lang="en-CA" sz="2000" smtClean="0"/>
              <a:t>It clearly identifies the value created for customers by being a blue city</a:t>
            </a:r>
          </a:p>
          <a:p>
            <a:pPr lvl="1">
              <a:spcAft>
                <a:spcPts val="1200"/>
              </a:spcAft>
            </a:pPr>
            <a:r>
              <a:rPr lang="en-CA" sz="2000" smtClean="0"/>
              <a:t>It includes long-term financial models, which are necessary for sustainable solutions</a:t>
            </a:r>
          </a:p>
          <a:p>
            <a:pPr lvl="1">
              <a:spcAft>
                <a:spcPts val="1200"/>
              </a:spcAft>
            </a:pPr>
            <a:r>
              <a:rPr lang="en-CA" sz="2000" smtClean="0"/>
              <a:t>It makes choices based on what’s economically and environmentally logical, but also considers public opinion and political preference</a:t>
            </a:r>
          </a:p>
        </p:txBody>
      </p:sp>
      <p:grpSp>
        <p:nvGrpSpPr>
          <p:cNvPr id="8" name="Group 7"/>
          <p:cNvGrpSpPr>
            <a:grpSpLocks/>
          </p:cNvGrpSpPr>
          <p:nvPr/>
        </p:nvGrpSpPr>
        <p:grpSpPr bwMode="auto">
          <a:xfrm>
            <a:off x="0" y="5459413"/>
            <a:ext cx="9144000" cy="1398587"/>
            <a:chOff x="0" y="5460040"/>
            <a:chExt cx="9144000" cy="1397960"/>
          </a:xfrm>
        </p:grpSpPr>
        <p:sp>
          <p:nvSpPr>
            <p:cNvPr id="9" name="Rectangle 8"/>
            <p:cNvSpPr/>
            <p:nvPr/>
          </p:nvSpPr>
          <p:spPr>
            <a:xfrm>
              <a:off x="0" y="5460040"/>
              <a:ext cx="9144000" cy="1397960"/>
            </a:xfrm>
            <a:prstGeom prst="rect">
              <a:avLst/>
            </a:prstGeom>
            <a:gradFill>
              <a:gsLst>
                <a:gs pos="19000">
                  <a:schemeClr val="bg1">
                    <a:alpha val="26000"/>
                  </a:schemeClr>
                </a:gs>
                <a:gs pos="69000">
                  <a:srgbClr val="00487D">
                    <a:alpha val="96000"/>
                  </a:srgbClr>
                </a:gs>
                <a:gs pos="100000">
                  <a:srgbClr val="00487D">
                    <a:alpha val="75000"/>
                  </a:srgbClr>
                </a:gs>
              </a:gsLst>
              <a:lin ang="0" scaled="0"/>
            </a:gradFill>
            <a:ln w="3175">
              <a:noFill/>
            </a:ln>
          </p:spPr>
          <p:txBody>
            <a:bodyPr lIns="731520" tIns="91440" rIns="274320"/>
            <a:lstStyle/>
            <a:p>
              <a:pPr eaLnBrk="0" hangingPunct="0">
                <a:defRPr/>
              </a:pPr>
              <a:r>
                <a:rPr lang="en-US" sz="1600" i="1">
                  <a:solidFill>
                    <a:schemeClr val="bg1"/>
                  </a:solidFill>
                  <a:cs typeface="Times New Roman" pitchFamily="18" charset="0"/>
                </a:rPr>
                <a:t>It all comes down to money. You need to show you're saving people money. Life cycle costing and analysis should be required of all new developers. You need to figure out the financial benefits. And you need to be rewarded for making this step, not penalized. It has to be a good news story for the client too.”</a:t>
              </a:r>
            </a:p>
          </p:txBody>
        </p:sp>
        <p:pic>
          <p:nvPicPr>
            <p:cNvPr id="38920" name="Picture 9"/>
            <p:cNvPicPr>
              <a:picLocks noChangeAspect="1"/>
            </p:cNvPicPr>
            <p:nvPr/>
          </p:nvPicPr>
          <p:blipFill>
            <a:blip r:embed="rId3"/>
            <a:srcRect l="36282" t="23216" r="35938" b="63264"/>
            <a:stretch>
              <a:fillRect/>
            </a:stretch>
          </p:blipFill>
          <p:spPr bwMode="auto">
            <a:xfrm>
              <a:off x="37324" y="5520034"/>
              <a:ext cx="621101" cy="406400"/>
            </a:xfrm>
            <a:prstGeom prst="rect">
              <a:avLst/>
            </a:prstGeom>
            <a:noFill/>
            <a:ln w="9525">
              <a:noFill/>
              <a:miter lim="800000"/>
              <a:headEnd/>
              <a:tailEnd/>
            </a:ln>
          </p:spPr>
        </p:pic>
        <p:sp>
          <p:nvSpPr>
            <p:cNvPr id="38921" name="Rectangle 10"/>
            <p:cNvSpPr>
              <a:spLocks noChangeArrowheads="1"/>
            </p:cNvSpPr>
            <p:nvPr/>
          </p:nvSpPr>
          <p:spPr bwMode="auto">
            <a:xfrm>
              <a:off x="4308123" y="6309809"/>
              <a:ext cx="4572000" cy="492443"/>
            </a:xfrm>
            <a:prstGeom prst="rect">
              <a:avLst/>
            </a:prstGeom>
            <a:noFill/>
            <a:ln w="9525">
              <a:noFill/>
              <a:miter lim="800000"/>
              <a:headEnd/>
              <a:tailEnd/>
            </a:ln>
          </p:spPr>
          <p:txBody>
            <a:bodyPr>
              <a:spAutoFit/>
            </a:bodyPr>
            <a:lstStyle/>
            <a:p>
              <a:pPr algn="r" eaLnBrk="0" hangingPunct="0"/>
              <a:r>
                <a:rPr lang="en-CA" sz="1400" b="1">
                  <a:solidFill>
                    <a:schemeClr val="bg1"/>
                  </a:solidFill>
                </a:rPr>
                <a:t>–  Mary Ann Dickenson, </a:t>
              </a:r>
            </a:p>
            <a:p>
              <a:pPr algn="r" eaLnBrk="0" hangingPunct="0"/>
              <a:r>
                <a:rPr lang="en-CA" sz="1200">
                  <a:solidFill>
                    <a:schemeClr val="bg1"/>
                  </a:solidFill>
                </a:rPr>
                <a:t>President &amp; CEO, Alliance for Water Efficiency</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strVal val="#ppt_w*0.70"/>
                                          </p:val>
                                        </p:tav>
                                        <p:tav tm="100000">
                                          <p:val>
                                            <p:strVal val="#ppt_w"/>
                                          </p:val>
                                        </p:tav>
                                      </p:tavLst>
                                    </p:anim>
                                    <p:anim calcmode="lin" valueType="num">
                                      <p:cBhvr>
                                        <p:cTn id="12" dur="1000" fill="hold"/>
                                        <p:tgtEl>
                                          <p:spTgt spid="8"/>
                                        </p:tgtEl>
                                        <p:attrNameLst>
                                          <p:attrName>ppt_h</p:attrName>
                                        </p:attrNameLst>
                                      </p:cBhvr>
                                      <p:tavLst>
                                        <p:tav tm="0">
                                          <p:val>
                                            <p:strVal val="#ppt_h"/>
                                          </p:val>
                                        </p:tav>
                                        <p:tav tm="100000">
                                          <p:val>
                                            <p:strVal val="#ppt_h"/>
                                          </p:val>
                                        </p:tav>
                                      </p:tavLst>
                                    </p:anim>
                                    <p:animEffect transition="in" filter="fade">
                                      <p:cBhvr>
                                        <p:cTn id="1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p:cNvSpPr>
          <p:nvPr>
            <p:ph type="title" idx="4294967295"/>
          </p:nvPr>
        </p:nvSpPr>
        <p:spPr>
          <a:xfrm>
            <a:off x="469900" y="520700"/>
            <a:ext cx="8316913" cy="757238"/>
          </a:xfrm>
        </p:spPr>
        <p:txBody>
          <a:bodyPr/>
          <a:lstStyle/>
          <a:p>
            <a:r>
              <a:rPr lang="en-CA" smtClean="0"/>
              <a:t>SHARE OUR VISION?  READ MORE</a:t>
            </a:r>
          </a:p>
        </p:txBody>
      </p:sp>
      <p:pic>
        <p:nvPicPr>
          <p:cNvPr id="5" name="Picture 4" descr="r1.jpg">
            <a:hlinkClick r:id="rId2"/>
          </p:cNvPr>
          <p:cNvPicPr>
            <a:picLocks noChangeAspect="1"/>
          </p:cNvPicPr>
          <p:nvPr/>
        </p:nvPicPr>
        <p:blipFill>
          <a:blip r:embed="rId3"/>
          <a:stretch>
            <a:fillRect/>
          </a:stretch>
        </p:blipFill>
        <p:spPr>
          <a:xfrm>
            <a:off x="2395538" y="1585913"/>
            <a:ext cx="2170112" cy="2805112"/>
          </a:xfrm>
          <a:prstGeom prst="rect">
            <a:avLst/>
          </a:prstGeom>
          <a:effectLst>
            <a:outerShdw blurRad="88900" dist="88900" dir="3000000" algn="ctr" rotWithShape="0">
              <a:srgbClr val="000000">
                <a:alpha val="43137"/>
              </a:srgbClr>
            </a:outerShdw>
          </a:effectLst>
        </p:spPr>
      </p:pic>
      <p:pic>
        <p:nvPicPr>
          <p:cNvPr id="6" name="Picture 5" descr="r3.jpg">
            <a:hlinkClick r:id="rId4"/>
          </p:cNvPr>
          <p:cNvPicPr>
            <a:picLocks noChangeAspect="1"/>
          </p:cNvPicPr>
          <p:nvPr/>
        </p:nvPicPr>
        <p:blipFill>
          <a:blip r:embed="rId5"/>
          <a:stretch>
            <a:fillRect/>
          </a:stretch>
        </p:blipFill>
        <p:spPr>
          <a:xfrm>
            <a:off x="4637088" y="1585913"/>
            <a:ext cx="2170112" cy="2806700"/>
          </a:xfrm>
          <a:prstGeom prst="rect">
            <a:avLst/>
          </a:prstGeom>
          <a:effectLst>
            <a:outerShdw blurRad="88900" dist="88900" dir="3000000" algn="ctr" rotWithShape="0">
              <a:srgbClr val="000000">
                <a:alpha val="43137"/>
              </a:srgbClr>
            </a:outerShdw>
          </a:effectLst>
        </p:spPr>
      </p:pic>
      <p:pic>
        <p:nvPicPr>
          <p:cNvPr id="7" name="Picture 14" descr="BEIlogo June 2013.jpg">
            <a:hlinkClick r:id="rId6"/>
          </p:cNvPr>
          <p:cNvPicPr>
            <a:picLocks noChangeAspect="1"/>
          </p:cNvPicPr>
          <p:nvPr/>
        </p:nvPicPr>
        <p:blipFill>
          <a:blip r:embed="rId7"/>
          <a:srcRect/>
          <a:stretch>
            <a:fillRect/>
          </a:stretch>
        </p:blipFill>
        <p:spPr bwMode="auto">
          <a:xfrm>
            <a:off x="2597150" y="5857875"/>
            <a:ext cx="869950" cy="871538"/>
          </a:xfrm>
          <a:prstGeom prst="rect">
            <a:avLst/>
          </a:prstGeom>
          <a:noFill/>
          <a:ln w="9525">
            <a:noFill/>
            <a:miter lim="800000"/>
            <a:headEnd/>
            <a:tailEnd/>
          </a:ln>
        </p:spPr>
      </p:pic>
      <p:pic>
        <p:nvPicPr>
          <p:cNvPr id="8" name="Picture 15" descr="BWP logo reverse.png">
            <a:hlinkClick r:id="rId8"/>
          </p:cNvPr>
          <p:cNvPicPr>
            <a:picLocks noChangeAspect="1"/>
          </p:cNvPicPr>
          <p:nvPr/>
        </p:nvPicPr>
        <p:blipFill>
          <a:blip r:embed="rId9"/>
          <a:srcRect/>
          <a:stretch>
            <a:fillRect/>
          </a:stretch>
        </p:blipFill>
        <p:spPr bwMode="auto">
          <a:xfrm>
            <a:off x="5326063" y="5972175"/>
            <a:ext cx="1763712" cy="695325"/>
          </a:xfrm>
          <a:prstGeom prst="rect">
            <a:avLst/>
          </a:prstGeom>
          <a:noFill/>
          <a:ln w="9525">
            <a:noFill/>
            <a:miter lim="800000"/>
            <a:headEnd/>
            <a:tailEnd/>
          </a:ln>
        </p:spPr>
      </p:pic>
      <p:pic>
        <p:nvPicPr>
          <p:cNvPr id="9" name="Picture 16" descr="CWN logo square (CMYK) April 2012.png">
            <a:hlinkClick r:id="rId10"/>
          </p:cNvPr>
          <p:cNvPicPr>
            <a:picLocks noChangeAspect="1"/>
          </p:cNvPicPr>
          <p:nvPr/>
        </p:nvPicPr>
        <p:blipFill>
          <a:blip r:embed="rId11"/>
          <a:srcRect/>
          <a:stretch>
            <a:fillRect/>
          </a:stretch>
        </p:blipFill>
        <p:spPr bwMode="auto">
          <a:xfrm>
            <a:off x="3775075" y="5861050"/>
            <a:ext cx="1244600" cy="869950"/>
          </a:xfrm>
          <a:prstGeom prst="rect">
            <a:avLst/>
          </a:prstGeom>
          <a:noFill/>
          <a:ln w="9525">
            <a:noFill/>
            <a:miter lim="800000"/>
            <a:headEnd/>
            <a:tailEnd/>
          </a:ln>
        </p:spPr>
      </p:pic>
      <p:pic>
        <p:nvPicPr>
          <p:cNvPr id="10" name="Picture 9" descr="r1.jpg">
            <a:hlinkClick r:id="rId12"/>
          </p:cNvPr>
          <p:cNvPicPr>
            <a:picLocks noChangeAspect="1"/>
          </p:cNvPicPr>
          <p:nvPr/>
        </p:nvPicPr>
        <p:blipFill>
          <a:blip r:embed="rId13"/>
          <a:stretch>
            <a:fillRect/>
          </a:stretch>
        </p:blipFill>
        <p:spPr>
          <a:xfrm>
            <a:off x="6880225" y="1585913"/>
            <a:ext cx="2170113" cy="2806700"/>
          </a:xfrm>
          <a:prstGeom prst="rect">
            <a:avLst/>
          </a:prstGeom>
          <a:effectLst>
            <a:outerShdw blurRad="88900" dist="88900" dir="3000000" algn="ctr" rotWithShape="0">
              <a:srgbClr val="000000">
                <a:alpha val="43137"/>
              </a:srgbClr>
            </a:outerShdw>
          </a:effectLst>
        </p:spPr>
      </p:pic>
      <p:pic>
        <p:nvPicPr>
          <p:cNvPr id="11" name="Picture 10" descr="book4.jpg">
            <a:hlinkClick r:id="rId14"/>
          </p:cNvPr>
          <p:cNvPicPr>
            <a:picLocks/>
          </p:cNvPicPr>
          <p:nvPr/>
        </p:nvPicPr>
        <p:blipFill>
          <a:blip r:embed="rId15"/>
          <a:stretch>
            <a:fillRect/>
          </a:stretch>
        </p:blipFill>
        <p:spPr>
          <a:xfrm>
            <a:off x="171450" y="1585913"/>
            <a:ext cx="2151063" cy="2806700"/>
          </a:xfrm>
          <a:prstGeom prst="rect">
            <a:avLst/>
          </a:prstGeom>
          <a:effectLst>
            <a:outerShdw blurRad="88900" dist="88900" dir="3000000" algn="ctr" rotWithShape="0">
              <a:srgbClr val="000000">
                <a:alpha val="43137"/>
              </a:srgbClr>
            </a:outerShdw>
          </a:effectLst>
        </p:spPr>
      </p:pic>
      <p:sp>
        <p:nvSpPr>
          <p:cNvPr id="12" name="Rectangle 15">
            <a:hlinkClick r:id="rId16"/>
          </p:cNvPr>
          <p:cNvSpPr>
            <a:spLocks noChangeArrowheads="1"/>
          </p:cNvSpPr>
          <p:nvPr/>
        </p:nvSpPr>
        <p:spPr bwMode="auto">
          <a:xfrm>
            <a:off x="2606675" y="4672013"/>
            <a:ext cx="4662488" cy="369887"/>
          </a:xfrm>
          <a:prstGeom prst="rect">
            <a:avLst/>
          </a:prstGeom>
          <a:noFill/>
          <a:ln w="9525">
            <a:noFill/>
            <a:miter lim="800000"/>
            <a:headEnd/>
            <a:tailEnd/>
          </a:ln>
        </p:spPr>
        <p:txBody>
          <a:bodyPr wrap="none">
            <a:spAutoFit/>
          </a:bodyPr>
          <a:lstStyle/>
          <a:p>
            <a:pPr eaLnBrk="0" hangingPunct="0"/>
            <a:r>
              <a:rPr lang="en-CA" altLang="en-US" b="1">
                <a:solidFill>
                  <a:srgbClr val="FFFFFF"/>
                </a:solidFill>
              </a:rPr>
              <a:t>Follow BEI on Twitter @ BlueEconomyca</a:t>
            </a:r>
            <a:endParaRPr lang="en-US" altLang="en-US"/>
          </a:p>
        </p:txBody>
      </p:sp>
      <p:pic>
        <p:nvPicPr>
          <p:cNvPr id="13" name="Picture 16" descr="tweet.png">
            <a:hlinkClick r:id="rId17"/>
          </p:cNvPr>
          <p:cNvPicPr>
            <a:picLocks noChangeAspect="1"/>
          </p:cNvPicPr>
          <p:nvPr/>
        </p:nvPicPr>
        <p:blipFill>
          <a:blip r:embed="rId18"/>
          <a:srcRect/>
          <a:stretch>
            <a:fillRect/>
          </a:stretch>
        </p:blipFill>
        <p:spPr bwMode="auto">
          <a:xfrm>
            <a:off x="3224213" y="5075238"/>
            <a:ext cx="730250" cy="328612"/>
          </a:xfrm>
          <a:prstGeom prst="rect">
            <a:avLst/>
          </a:prstGeom>
          <a:noFill/>
          <a:ln w="9525">
            <a:noFill/>
            <a:miter lim="800000"/>
            <a:headEnd/>
            <a:tailEnd/>
          </a:ln>
        </p:spPr>
      </p:pic>
      <p:pic>
        <p:nvPicPr>
          <p:cNvPr id="14" name="Picture 18" descr="like.png">
            <a:hlinkClick r:id="rId19"/>
          </p:cNvPr>
          <p:cNvPicPr>
            <a:picLocks noChangeAspect="1"/>
          </p:cNvPicPr>
          <p:nvPr/>
        </p:nvPicPr>
        <p:blipFill>
          <a:blip r:embed="rId20"/>
          <a:srcRect/>
          <a:stretch>
            <a:fillRect/>
          </a:stretch>
        </p:blipFill>
        <p:spPr bwMode="auto">
          <a:xfrm>
            <a:off x="4205288" y="5092700"/>
            <a:ext cx="747712" cy="320675"/>
          </a:xfrm>
          <a:prstGeom prst="rect">
            <a:avLst/>
          </a:prstGeom>
          <a:noFill/>
          <a:ln w="9525">
            <a:noFill/>
            <a:miter lim="800000"/>
            <a:headEnd/>
            <a:tailEnd/>
          </a:ln>
        </p:spPr>
      </p:pic>
      <p:pic>
        <p:nvPicPr>
          <p:cNvPr id="15" name="Picture 19" descr="LinkedIn-Share-Button.png">
            <a:hlinkClick r:id="rId21"/>
          </p:cNvPr>
          <p:cNvPicPr>
            <a:picLocks noChangeAspect="1"/>
          </p:cNvPicPr>
          <p:nvPr/>
        </p:nvPicPr>
        <p:blipFill>
          <a:blip r:embed="rId22"/>
          <a:srcRect/>
          <a:stretch>
            <a:fillRect/>
          </a:stretch>
        </p:blipFill>
        <p:spPr bwMode="auto">
          <a:xfrm>
            <a:off x="5143500" y="5000625"/>
            <a:ext cx="1039813" cy="506413"/>
          </a:xfrm>
          <a:prstGeom prst="rect">
            <a:avLst/>
          </a:prstGeom>
          <a:noFill/>
          <a:ln w="9525">
            <a:noFill/>
            <a:miter lim="800000"/>
            <a:headEnd/>
            <a:tailEnd/>
          </a:ln>
        </p:spPr>
      </p:pic>
      <p:pic>
        <p:nvPicPr>
          <p:cNvPr id="16" name="Picture 20" descr="twitter.png">
            <a:hlinkClick r:id="rId16"/>
          </p:cNvPr>
          <p:cNvPicPr>
            <a:picLocks noChangeAspect="1"/>
          </p:cNvPicPr>
          <p:nvPr/>
        </p:nvPicPr>
        <p:blipFill>
          <a:blip r:embed="rId23"/>
          <a:srcRect/>
          <a:stretch>
            <a:fillRect/>
          </a:stretch>
        </p:blipFill>
        <p:spPr bwMode="auto">
          <a:xfrm>
            <a:off x="1868488" y="4556125"/>
            <a:ext cx="701675" cy="4635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Default Design">
  <a:themeElements>
    <a:clrScheme name="Custom 30">
      <a:dk1>
        <a:srgbClr val="000000"/>
      </a:dk1>
      <a:lt1>
        <a:srgbClr val="FFFFFF"/>
      </a:lt1>
      <a:dk2>
        <a:srgbClr val="000000"/>
      </a:dk2>
      <a:lt2>
        <a:srgbClr val="808080"/>
      </a:lt2>
      <a:accent1>
        <a:srgbClr val="2565AD"/>
      </a:accent1>
      <a:accent2>
        <a:srgbClr val="FFCC00"/>
      </a:accent2>
      <a:accent3>
        <a:srgbClr val="FFFFFF"/>
      </a:accent3>
      <a:accent4>
        <a:srgbClr val="000000"/>
      </a:accent4>
      <a:accent5>
        <a:srgbClr val="DAEDEF"/>
      </a:accent5>
      <a:accent6>
        <a:srgbClr val="2D2D8A"/>
      </a:accent6>
      <a:hlink>
        <a:srgbClr val="FFFFFF"/>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3907</TotalTime>
  <Words>1056</Words>
  <Application>Microsoft Office PowerPoint</Application>
  <PresentationFormat>On-screen Show (4:3)</PresentationFormat>
  <Paragraphs>136</Paragraphs>
  <Slides>15</Slides>
  <Notes>2</Notes>
  <HiddenSlides>0</HiddenSlides>
  <MMClips>0</MMClips>
  <ScaleCrop>false</ScaleCrop>
  <HeadingPairs>
    <vt:vector size="6" baseType="variant">
      <vt:variant>
        <vt:lpstr>Fonts Used</vt:lpstr>
      </vt:variant>
      <vt:variant>
        <vt:i4>4</vt:i4>
      </vt:variant>
      <vt:variant>
        <vt:lpstr>Design Template</vt:lpstr>
      </vt:variant>
      <vt:variant>
        <vt:i4>14</vt:i4>
      </vt:variant>
      <vt:variant>
        <vt:lpstr>Slide Titles</vt:lpstr>
      </vt:variant>
      <vt:variant>
        <vt:i4>15</vt:i4>
      </vt:variant>
    </vt:vector>
  </HeadingPairs>
  <TitlesOfParts>
    <vt:vector size="33" baseType="lpstr">
      <vt:lpstr>Arial</vt:lpstr>
      <vt:lpstr>Wingdings</vt:lpstr>
      <vt:lpstr>Calibri</vt:lpstr>
      <vt:lpstr>Times New Roman</vt:lpstr>
      <vt:lpstr>Default Design</vt:lpstr>
      <vt:lpstr>Ripple</vt:lpstr>
      <vt:lpstr>Default Design</vt:lpstr>
      <vt:lpstr>Ripple</vt:lpstr>
      <vt:lpstr>Ripple</vt:lpstr>
      <vt:lpstr>Ripple</vt:lpstr>
      <vt:lpstr>Ripple</vt:lpstr>
      <vt:lpstr>Ripple</vt:lpstr>
      <vt:lpstr>Ripple</vt:lpstr>
      <vt:lpstr>Ripple</vt:lpstr>
      <vt:lpstr>Ripple</vt:lpstr>
      <vt:lpstr>Ripple</vt:lpstr>
      <vt:lpstr>Ripple</vt:lpstr>
      <vt:lpstr>Ripple</vt:lpstr>
      <vt:lpstr>Blue City</vt:lpstr>
      <vt:lpstr>Slide 2</vt:lpstr>
      <vt:lpstr>A VISION FROM THOUGHT LEADERS</vt:lpstr>
      <vt:lpstr>Slide 4</vt:lpstr>
      <vt:lpstr>A BLUE CITY HAS A CULTURE  OF CONSERVATION</vt:lpstr>
      <vt:lpstr>A BLUE CITY HAS A CULTURE  OF CONSERVATION</vt:lpstr>
      <vt:lpstr>IN A BLUE CITY,  RESPONSIBILITY IS SHARED</vt:lpstr>
      <vt:lpstr>UTILITIES IN A BLUE CITY</vt:lpstr>
      <vt:lpstr>A BLUE CITY HAS A ROBUST REGULATORY FRAMEWORK</vt:lpstr>
      <vt:lpstr>A BLUE CITY RELIES ON PERFORMANCE-BASED REGULATIONS</vt:lpstr>
      <vt:lpstr>A BLUE CITY GOVERNS ITS  UTILITIES EFFECTIVELY</vt:lpstr>
      <vt:lpstr>A BLUE CITY PROVIDES PERSONALIZED INFORMATION ON WATER USAGE</vt:lpstr>
      <vt:lpstr>A BLUE CITY USES CUTTING-EDGE TECHNOLOGY</vt:lpstr>
      <vt:lpstr>A BLUE CITY MAKES A CLEAR BUSINESS CASE FOR BEING BLUE</vt:lpstr>
      <vt:lpstr>SHARE OUR VISION?  READ MORE</vt:lpstr>
    </vt:vector>
  </TitlesOfParts>
  <Company>RBC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RBC Blue Water Makeover</dc:title>
  <dc:creator>Heather Agnew</dc:creator>
  <cp:lastModifiedBy>310154810</cp:lastModifiedBy>
  <cp:revision>334</cp:revision>
  <dcterms:created xsi:type="dcterms:W3CDTF">2014-04-04T15:01:03Z</dcterms:created>
  <dcterms:modified xsi:type="dcterms:W3CDTF">2014-09-22T17:39:33Z</dcterms:modified>
</cp:coreProperties>
</file>